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10287000" cx="18288000"/>
  <p:notesSz cx="6858000" cy="9144000"/>
  <p:embeddedFontLst>
    <p:embeddedFont>
      <p:font typeface="Public Sans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7" roundtripDataSignature="AMtx7miH1NJb0Zbl8th/QbDQso0suHno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Public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Public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46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4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Relationship Id="rId4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Relationship Id="rId4" Type="http://schemas.openxmlformats.org/officeDocument/2006/relationships/image" Target="../media/image45.png"/><Relationship Id="rId5" Type="http://schemas.openxmlformats.org/officeDocument/2006/relationships/image" Target="../media/image38.jpg"/><Relationship Id="rId6" Type="http://schemas.openxmlformats.org/officeDocument/2006/relationships/image" Target="../media/image40.jpg"/><Relationship Id="rId7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Relationship Id="rId4" Type="http://schemas.openxmlformats.org/officeDocument/2006/relationships/image" Target="../media/image4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Relationship Id="rId4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jpg"/><Relationship Id="rId4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Relationship Id="rId4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jpg"/><Relationship Id="rId4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Relationship Id="rId4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jp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jp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jp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jpg"/><Relationship Id="rId4" Type="http://schemas.openxmlformats.org/officeDocument/2006/relationships/hyperlink" Target="https://drive.google.com/drive/folders/1m-Qmix968VKzJ4y6EFyVBchuYKRPGZPC?usp=drive_link" TargetMode="External"/><Relationship Id="rId5" Type="http://schemas.openxmlformats.org/officeDocument/2006/relationships/hyperlink" Target="https://drive.google.com/drive/folders/1m-Qmix968VKzJ4y6EFyVBchuYKRPGZPC?usp=drive_link" TargetMode="External"/><Relationship Id="rId6" Type="http://schemas.openxmlformats.org/officeDocument/2006/relationships/hyperlink" Target="https://forms.gle/uQhfBPmjNo13QTxB6" TargetMode="External"/><Relationship Id="rId7" Type="http://schemas.openxmlformats.org/officeDocument/2006/relationships/hyperlink" Target="https://drive.google.com/drive/folders/1VTuRP2ZvHsjcnwW_mTmsV4bj-pZnRpGF?usp=drive_link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jpg"/><Relationship Id="rId4" Type="http://schemas.openxmlformats.org/officeDocument/2006/relationships/image" Target="../media/image5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Relationship Id="rId5" Type="http://schemas.openxmlformats.org/officeDocument/2006/relationships/image" Target="../media/image26.jpg"/><Relationship Id="rId6" Type="http://schemas.openxmlformats.org/officeDocument/2006/relationships/image" Target="../media/image30.jpg"/><Relationship Id="rId7" Type="http://schemas.openxmlformats.org/officeDocument/2006/relationships/image" Target="../media/image5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482539"/>
            <a:ext cx="13757357" cy="1795190"/>
            <a:chOff x="0" y="-38100"/>
            <a:chExt cx="3623313" cy="472804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434704"/>
            </a:xfrm>
            <a:custGeom>
              <a:rect b="b" l="l" r="r" t="t"/>
              <a:pathLst>
                <a:path extrusionOk="0" h="434704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217352"/>
                  </a:lnTo>
                  <a:lnTo>
                    <a:pt x="0" y="434704"/>
                  </a:lnTo>
                  <a:lnTo>
                    <a:pt x="3623313" y="434704"/>
                  </a:lnTo>
                  <a:lnTo>
                    <a:pt x="3521713" y="217352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72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 flipH="1" rot="-94514">
            <a:off x="8305413" y="3349807"/>
            <a:ext cx="2423476" cy="792679"/>
          </a:xfrm>
          <a:custGeom>
            <a:rect b="b" l="l" r="r" t="t"/>
            <a:pathLst>
              <a:path extrusionOk="0" h="792379" w="2422560">
                <a:moveTo>
                  <a:pt x="2422560" y="0"/>
                </a:moveTo>
                <a:lnTo>
                  <a:pt x="0" y="0"/>
                </a:lnTo>
                <a:lnTo>
                  <a:pt x="0" y="792379"/>
                </a:lnTo>
                <a:lnTo>
                  <a:pt x="2422560" y="792379"/>
                </a:lnTo>
                <a:lnTo>
                  <a:pt x="24225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9" name="Google Shape;99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3" name="Google Shape;103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4" name="Google Shape;104;p1"/>
          <p:cNvSpPr txBox="1"/>
          <p:nvPr/>
        </p:nvSpPr>
        <p:spPr>
          <a:xfrm>
            <a:off x="5072797" y="699216"/>
            <a:ext cx="8888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7822521" y="4313092"/>
            <a:ext cx="8243506" cy="1256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Autoencoders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9832980" y="5241179"/>
            <a:ext cx="7105871" cy="993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7" u="none" cap="none" strike="noStrike">
                <a:solidFill>
                  <a:srgbClr val="0E0C0C"/>
                </a:solidFill>
                <a:latin typeface="Arial"/>
                <a:ea typeface="Arial"/>
                <a:cs typeface="Arial"/>
                <a:sym typeface="Arial"/>
              </a:rPr>
              <a:t>In Deep Learning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999104" y="661008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15839" y="3399492"/>
            <a:ext cx="2202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30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8" name="Google Shape;268;p10"/>
          <p:cNvSpPr/>
          <p:nvPr/>
        </p:nvSpPr>
        <p:spPr>
          <a:xfrm>
            <a:off x="3038382" y="4460804"/>
            <a:ext cx="11722822" cy="5715685"/>
          </a:xfrm>
          <a:custGeom>
            <a:rect b="b" l="l" r="r" t="t"/>
            <a:pathLst>
              <a:path extrusionOk="0" h="5715685" w="11722822">
                <a:moveTo>
                  <a:pt x="0" y="0"/>
                </a:moveTo>
                <a:lnTo>
                  <a:pt x="11722822" y="0"/>
                </a:lnTo>
                <a:lnTo>
                  <a:pt x="11722822" y="5715685"/>
                </a:lnTo>
                <a:lnTo>
                  <a:pt x="0" y="5715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10"/>
          <p:cNvSpPr txBox="1"/>
          <p:nvPr/>
        </p:nvSpPr>
        <p:spPr>
          <a:xfrm>
            <a:off x="1649896" y="735367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Denoising Autoencoder</a:t>
            </a:r>
            <a:endParaRPr/>
          </a:p>
        </p:txBody>
      </p:sp>
      <p:sp>
        <p:nvSpPr>
          <p:cNvPr id="270" name="Google Shape;270;p10"/>
          <p:cNvSpPr txBox="1"/>
          <p:nvPr/>
        </p:nvSpPr>
        <p:spPr>
          <a:xfrm>
            <a:off x="1028700" y="2150503"/>
            <a:ext cx="16830246" cy="2110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Denoising Autoencoder</a:t>
            </a:r>
            <a:r>
              <a:rPr b="0" i="0" lang="en-US" sz="3897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removes noise</a:t>
            </a: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data by learning a </a:t>
            </a:r>
            <a:r>
              <a:rPr b="0" i="0" lang="en-US" sz="3897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robust representation</a:t>
            </a: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During training, the input data is corrupted with noise, but the target remains the original, </a:t>
            </a:r>
            <a:r>
              <a:rPr b="0" i="0" lang="en-US" sz="3897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uncorrupted data</a:t>
            </a: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76" name="Google Shape;276;p11"/>
          <p:cNvSpPr/>
          <p:nvPr/>
        </p:nvSpPr>
        <p:spPr>
          <a:xfrm>
            <a:off x="4251355" y="2333616"/>
            <a:ext cx="10205605" cy="7779449"/>
          </a:xfrm>
          <a:custGeom>
            <a:rect b="b" l="l" r="r" t="t"/>
            <a:pathLst>
              <a:path extrusionOk="0" h="7779449" w="10205605">
                <a:moveTo>
                  <a:pt x="0" y="0"/>
                </a:moveTo>
                <a:lnTo>
                  <a:pt x="10205605" y="0"/>
                </a:lnTo>
                <a:lnTo>
                  <a:pt x="10205605" y="7779449"/>
                </a:lnTo>
                <a:lnTo>
                  <a:pt x="0" y="7779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0502" r="-3833" t="0"/>
            </a:stretch>
          </a:blipFill>
          <a:ln>
            <a:noFill/>
          </a:ln>
        </p:spPr>
      </p:sp>
      <p:sp>
        <p:nvSpPr>
          <p:cNvPr id="277" name="Google Shape;277;p11"/>
          <p:cNvSpPr txBox="1"/>
          <p:nvPr/>
        </p:nvSpPr>
        <p:spPr>
          <a:xfrm>
            <a:off x="1649881" y="736266"/>
            <a:ext cx="3104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3" name="Google Shape;283;p12"/>
          <p:cNvSpPr txBox="1"/>
          <p:nvPr/>
        </p:nvSpPr>
        <p:spPr>
          <a:xfrm>
            <a:off x="1620122" y="658286"/>
            <a:ext cx="8445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Training Process:</a:t>
            </a:r>
            <a:endParaRPr/>
          </a:p>
        </p:txBody>
      </p:sp>
      <p:grpSp>
        <p:nvGrpSpPr>
          <p:cNvPr id="284" name="Google Shape;284;p12"/>
          <p:cNvGrpSpPr/>
          <p:nvPr/>
        </p:nvGrpSpPr>
        <p:grpSpPr>
          <a:xfrm>
            <a:off x="1620122" y="2583409"/>
            <a:ext cx="14733407" cy="7184513"/>
            <a:chOff x="0" y="-152400"/>
            <a:chExt cx="19644542" cy="9579351"/>
          </a:xfrm>
        </p:grpSpPr>
        <p:sp>
          <p:nvSpPr>
            <p:cNvPr id="285" name="Google Shape;285;p12"/>
            <p:cNvSpPr/>
            <p:nvPr/>
          </p:nvSpPr>
          <p:spPr>
            <a:xfrm>
              <a:off x="0" y="3846373"/>
              <a:ext cx="19644542" cy="5580578"/>
            </a:xfrm>
            <a:custGeom>
              <a:rect b="b" l="l" r="r" t="t"/>
              <a:pathLst>
                <a:path extrusionOk="0" h="5580578" w="19644542">
                  <a:moveTo>
                    <a:pt x="0" y="0"/>
                  </a:moveTo>
                  <a:lnTo>
                    <a:pt x="19644542" y="0"/>
                  </a:lnTo>
                  <a:lnTo>
                    <a:pt x="19644542" y="5580578"/>
                  </a:lnTo>
                  <a:lnTo>
                    <a:pt x="0" y="55805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5187" l="0" r="0" t="-272"/>
              </a:stretch>
            </a:blipFill>
            <a:ln>
              <a:noFill/>
            </a:ln>
          </p:spPr>
        </p:sp>
        <p:sp>
          <p:nvSpPr>
            <p:cNvPr id="286" name="Google Shape;286;p12"/>
            <p:cNvSpPr txBox="1"/>
            <p:nvPr/>
          </p:nvSpPr>
          <p:spPr>
            <a:xfrm>
              <a:off x="270383" y="-152400"/>
              <a:ext cx="8912472" cy="2690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9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Input Corruption:</a:t>
              </a:r>
              <a:r>
                <a:rPr b="0" i="0" lang="en-US" sz="3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Random noise is added to the input data.</a:t>
              </a:r>
              <a:endParaRPr/>
            </a:p>
          </p:txBody>
        </p:sp>
      </p:grpSp>
      <p:sp>
        <p:nvSpPr>
          <p:cNvPr id="287" name="Google Shape;287;p12"/>
          <p:cNvSpPr txBox="1"/>
          <p:nvPr/>
        </p:nvSpPr>
        <p:spPr>
          <a:xfrm>
            <a:off x="9144000" y="2602459"/>
            <a:ext cx="7810005" cy="2438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Reconstruction:</a:t>
            </a: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autoencoder is trained to reconstruct the original, noise-free data from the corrupted input.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93" name="Google Shape;293;p13"/>
          <p:cNvSpPr/>
          <p:nvPr/>
        </p:nvSpPr>
        <p:spPr>
          <a:xfrm>
            <a:off x="2601242" y="4844936"/>
            <a:ext cx="13085517" cy="5337513"/>
          </a:xfrm>
          <a:custGeom>
            <a:rect b="b" l="l" r="r" t="t"/>
            <a:pathLst>
              <a:path extrusionOk="0" h="5337513" w="13085517">
                <a:moveTo>
                  <a:pt x="0" y="0"/>
                </a:moveTo>
                <a:lnTo>
                  <a:pt x="13085516" y="0"/>
                </a:lnTo>
                <a:lnTo>
                  <a:pt x="13085516" y="5337513"/>
                </a:lnTo>
                <a:lnTo>
                  <a:pt x="0" y="5337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85" r="-985" t="0"/>
            </a:stretch>
          </a:blipFill>
          <a:ln>
            <a:noFill/>
          </a:ln>
        </p:spPr>
      </p:sp>
      <p:sp>
        <p:nvSpPr>
          <p:cNvPr id="294" name="Google Shape;294;p13"/>
          <p:cNvSpPr txBox="1"/>
          <p:nvPr/>
        </p:nvSpPr>
        <p:spPr>
          <a:xfrm>
            <a:off x="2601242" y="2035981"/>
            <a:ext cx="12761555" cy="1965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 the difference between the original (clean) input and the reconstructed output, often using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Mean Squared Error (MSE)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95" name="Google Shape;295;p13"/>
          <p:cNvSpPr txBox="1"/>
          <p:nvPr/>
        </p:nvSpPr>
        <p:spPr>
          <a:xfrm>
            <a:off x="1649896" y="716217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01" name="Google Shape;301;p14"/>
          <p:cNvSpPr/>
          <p:nvPr/>
        </p:nvSpPr>
        <p:spPr>
          <a:xfrm>
            <a:off x="2640719" y="5951660"/>
            <a:ext cx="13084230" cy="4260552"/>
          </a:xfrm>
          <a:custGeom>
            <a:rect b="b" l="l" r="r" t="t"/>
            <a:pathLst>
              <a:path extrusionOk="0" h="4260552" w="13084230">
                <a:moveTo>
                  <a:pt x="0" y="0"/>
                </a:moveTo>
                <a:lnTo>
                  <a:pt x="13084230" y="0"/>
                </a:lnTo>
                <a:lnTo>
                  <a:pt x="13084230" y="4260553"/>
                </a:lnTo>
                <a:lnTo>
                  <a:pt x="0" y="42605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14"/>
          <p:cNvSpPr txBox="1"/>
          <p:nvPr/>
        </p:nvSpPr>
        <p:spPr>
          <a:xfrm>
            <a:off x="1688246" y="716217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Denoising Autoencoder</a:t>
            </a:r>
            <a:endParaRPr/>
          </a:p>
        </p:txBody>
      </p:sp>
      <p:grpSp>
        <p:nvGrpSpPr>
          <p:cNvPr id="303" name="Google Shape;303;p14"/>
          <p:cNvGrpSpPr/>
          <p:nvPr/>
        </p:nvGrpSpPr>
        <p:grpSpPr>
          <a:xfrm>
            <a:off x="1810578" y="2407189"/>
            <a:ext cx="7160291" cy="3287296"/>
            <a:chOff x="0" y="-142875"/>
            <a:chExt cx="9547055" cy="4383062"/>
          </a:xfrm>
        </p:grpSpPr>
        <p:sp>
          <p:nvSpPr>
            <p:cNvPr id="304" name="Google Shape;304;p14"/>
            <p:cNvSpPr txBox="1"/>
            <p:nvPr/>
          </p:nvSpPr>
          <p:spPr>
            <a:xfrm>
              <a:off x="0" y="-142875"/>
              <a:ext cx="2660662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Purpose:</a:t>
              </a:r>
              <a:endParaRPr/>
            </a:p>
          </p:txBody>
        </p:sp>
        <p:sp>
          <p:nvSpPr>
            <p:cNvPr id="305" name="Google Shape;305;p14"/>
            <p:cNvSpPr txBox="1"/>
            <p:nvPr/>
          </p:nvSpPr>
          <p:spPr>
            <a:xfrm>
              <a:off x="0" y="815632"/>
              <a:ext cx="9547055" cy="3424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learn to denoise data, enhancing the robustness of the learned features.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6" name="Google Shape;306;p14"/>
          <p:cNvCxnSpPr/>
          <p:nvPr/>
        </p:nvCxnSpPr>
        <p:spPr>
          <a:xfrm>
            <a:off x="8746204" y="2514345"/>
            <a:ext cx="0" cy="2828574"/>
          </a:xfrm>
          <a:prstGeom prst="straightConnector1">
            <a:avLst/>
          </a:prstGeom>
          <a:noFill/>
          <a:ln cap="flat" cmpd="sng" w="47625">
            <a:solidFill>
              <a:srgbClr val="9015D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7" name="Google Shape;307;p14"/>
          <p:cNvGrpSpPr/>
          <p:nvPr/>
        </p:nvGrpSpPr>
        <p:grpSpPr>
          <a:xfrm>
            <a:off x="9876063" y="2407189"/>
            <a:ext cx="7383237" cy="2608768"/>
            <a:chOff x="0" y="-142875"/>
            <a:chExt cx="9844317" cy="3478358"/>
          </a:xfrm>
        </p:grpSpPr>
        <p:sp>
          <p:nvSpPr>
            <p:cNvPr id="308" name="Google Shape;308;p14"/>
            <p:cNvSpPr txBox="1"/>
            <p:nvPr/>
          </p:nvSpPr>
          <p:spPr>
            <a:xfrm>
              <a:off x="0" y="-142875"/>
              <a:ext cx="3828058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Advantages: </a:t>
              </a:r>
              <a:endParaRPr/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0" y="761828"/>
              <a:ext cx="9844317" cy="2573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Improved feature learning, robustness to noisy data, and better generalization.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15" name="Google Shape;315;p15"/>
          <p:cNvGrpSpPr/>
          <p:nvPr/>
        </p:nvGrpSpPr>
        <p:grpSpPr>
          <a:xfrm>
            <a:off x="1535406" y="4325942"/>
            <a:ext cx="16553163" cy="5559740"/>
            <a:chOff x="0" y="0"/>
            <a:chExt cx="22070884" cy="7412987"/>
          </a:xfrm>
        </p:grpSpPr>
        <p:sp>
          <p:nvSpPr>
            <p:cNvPr id="316" name="Google Shape;316;p15"/>
            <p:cNvSpPr/>
            <p:nvPr/>
          </p:nvSpPr>
          <p:spPr>
            <a:xfrm>
              <a:off x="0" y="1541640"/>
              <a:ext cx="10267084" cy="5739967"/>
            </a:xfrm>
            <a:custGeom>
              <a:rect b="b" l="l" r="r" t="t"/>
              <a:pathLst>
                <a:path extrusionOk="0" h="5739967" w="10267084">
                  <a:moveTo>
                    <a:pt x="0" y="0"/>
                  </a:moveTo>
                  <a:lnTo>
                    <a:pt x="10267084" y="0"/>
                  </a:lnTo>
                  <a:lnTo>
                    <a:pt x="10267084" y="5739967"/>
                  </a:lnTo>
                  <a:lnTo>
                    <a:pt x="0" y="57399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30" l="-49467" r="0" t="-531"/>
              </a:stretch>
            </a:blipFill>
            <a:ln>
              <a:noFill/>
            </a:ln>
          </p:spPr>
        </p:sp>
        <p:sp>
          <p:nvSpPr>
            <p:cNvPr id="317" name="Google Shape;317;p15"/>
            <p:cNvSpPr/>
            <p:nvPr/>
          </p:nvSpPr>
          <p:spPr>
            <a:xfrm>
              <a:off x="12186901" y="0"/>
              <a:ext cx="9883983" cy="7412987"/>
            </a:xfrm>
            <a:custGeom>
              <a:rect b="b" l="l" r="r" t="t"/>
              <a:pathLst>
                <a:path extrusionOk="0" h="7412987" w="9883983">
                  <a:moveTo>
                    <a:pt x="0" y="0"/>
                  </a:moveTo>
                  <a:lnTo>
                    <a:pt x="9883983" y="0"/>
                  </a:lnTo>
                  <a:lnTo>
                    <a:pt x="9883983" y="7412987"/>
                  </a:lnTo>
                  <a:lnTo>
                    <a:pt x="0" y="7412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18" name="Google Shape;318;p15"/>
          <p:cNvSpPr txBox="1"/>
          <p:nvPr/>
        </p:nvSpPr>
        <p:spPr>
          <a:xfrm>
            <a:off x="827717" y="2173187"/>
            <a:ext cx="9441656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denoising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 denoising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 for machine learning tasks.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5"/>
          <p:cNvSpPr txBox="1"/>
          <p:nvPr/>
        </p:nvSpPr>
        <p:spPr>
          <a:xfrm>
            <a:off x="1805191" y="711715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Applications: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25" name="Google Shape;325;p16"/>
          <p:cNvSpPr txBox="1"/>
          <p:nvPr/>
        </p:nvSpPr>
        <p:spPr>
          <a:xfrm>
            <a:off x="1548473" y="702715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Noise Types</a:t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9691837" y="2319702"/>
            <a:ext cx="8295344" cy="7616366"/>
          </a:xfrm>
          <a:custGeom>
            <a:rect b="b" l="l" r="r" t="t"/>
            <a:pathLst>
              <a:path extrusionOk="0" h="7616366" w="8295344">
                <a:moveTo>
                  <a:pt x="0" y="0"/>
                </a:moveTo>
                <a:lnTo>
                  <a:pt x="8295344" y="0"/>
                </a:lnTo>
                <a:lnTo>
                  <a:pt x="8295344" y="7616366"/>
                </a:lnTo>
                <a:lnTo>
                  <a:pt x="0" y="761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16"/>
          <p:cNvSpPr txBox="1"/>
          <p:nvPr/>
        </p:nvSpPr>
        <p:spPr>
          <a:xfrm>
            <a:off x="1349690" y="4311616"/>
            <a:ext cx="8003808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include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Gaussian noise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salt-and-pepper noise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any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other form of corruption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3" name="Google Shape;333;p17"/>
          <p:cNvSpPr/>
          <p:nvPr/>
        </p:nvSpPr>
        <p:spPr>
          <a:xfrm>
            <a:off x="2440066" y="2321963"/>
            <a:ext cx="13407868" cy="6936337"/>
          </a:xfrm>
          <a:custGeom>
            <a:rect b="b" l="l" r="r" t="t"/>
            <a:pathLst>
              <a:path extrusionOk="0" h="6936337" w="13407868">
                <a:moveTo>
                  <a:pt x="0" y="0"/>
                </a:moveTo>
                <a:lnTo>
                  <a:pt x="13407868" y="0"/>
                </a:lnTo>
                <a:lnTo>
                  <a:pt x="13407868" y="6936337"/>
                </a:lnTo>
                <a:lnTo>
                  <a:pt x="0" y="6936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7"/>
          <p:cNvSpPr txBox="1"/>
          <p:nvPr/>
        </p:nvSpPr>
        <p:spPr>
          <a:xfrm>
            <a:off x="-899327" y="708500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Input Image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40" name="Google Shape;340;p18"/>
          <p:cNvSpPr/>
          <p:nvPr/>
        </p:nvSpPr>
        <p:spPr>
          <a:xfrm>
            <a:off x="2150398" y="2396134"/>
            <a:ext cx="13987205" cy="7216803"/>
          </a:xfrm>
          <a:custGeom>
            <a:rect b="b" l="l" r="r" t="t"/>
            <a:pathLst>
              <a:path extrusionOk="0" h="7216803" w="13987205">
                <a:moveTo>
                  <a:pt x="0" y="0"/>
                </a:moveTo>
                <a:lnTo>
                  <a:pt x="13987204" y="0"/>
                </a:lnTo>
                <a:lnTo>
                  <a:pt x="13987204" y="7216803"/>
                </a:lnTo>
                <a:lnTo>
                  <a:pt x="0" y="7216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18"/>
          <p:cNvSpPr txBox="1"/>
          <p:nvPr/>
        </p:nvSpPr>
        <p:spPr>
          <a:xfrm>
            <a:off x="-543339" y="727675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Output Image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47" name="Google Shape;347;p19"/>
          <p:cNvSpPr txBox="1"/>
          <p:nvPr/>
        </p:nvSpPr>
        <p:spPr>
          <a:xfrm>
            <a:off x="1649896" y="77374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Convolutional Autoencoder (CAE)</a:t>
            </a:r>
            <a:endParaRPr/>
          </a:p>
        </p:txBody>
      </p:sp>
      <p:sp>
        <p:nvSpPr>
          <p:cNvPr id="348" name="Google Shape;348;p19"/>
          <p:cNvSpPr/>
          <p:nvPr/>
        </p:nvSpPr>
        <p:spPr>
          <a:xfrm>
            <a:off x="3126170" y="5049746"/>
            <a:ext cx="13735565" cy="4648868"/>
          </a:xfrm>
          <a:custGeom>
            <a:rect b="b" l="l" r="r" t="t"/>
            <a:pathLst>
              <a:path extrusionOk="0" h="4648868" w="13735565">
                <a:moveTo>
                  <a:pt x="0" y="0"/>
                </a:moveTo>
                <a:lnTo>
                  <a:pt x="13735565" y="0"/>
                </a:lnTo>
                <a:lnTo>
                  <a:pt x="13735565" y="4648868"/>
                </a:lnTo>
                <a:lnTo>
                  <a:pt x="0" y="464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093" l="-1303" r="-1331" t="-29602"/>
            </a:stretch>
          </a:blipFill>
          <a:ln>
            <a:noFill/>
          </a:ln>
        </p:spPr>
      </p:sp>
      <p:sp>
        <p:nvSpPr>
          <p:cNvPr id="349" name="Google Shape;349;p19"/>
          <p:cNvSpPr txBox="1"/>
          <p:nvPr/>
        </p:nvSpPr>
        <p:spPr>
          <a:xfrm>
            <a:off x="1649896" y="2302736"/>
            <a:ext cx="13016752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Convolutional Autoencoder (CAE) is a type of autoencoder that uses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convolutional layers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learn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efficient encodings of image data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2268714" y="7450454"/>
            <a:ext cx="6437552" cy="1590612"/>
          </a:xfrm>
          <a:custGeom>
            <a:rect b="b" l="l" r="r" t="t"/>
            <a:pathLst>
              <a:path extrusionOk="0"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2486579" y="189819"/>
            <a:ext cx="5801421" cy="10097181"/>
          </a:xfrm>
          <a:custGeom>
            <a:rect b="b" l="l" r="r" t="t"/>
            <a:pathLst>
              <a:path extrusionOk="0"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41" l="-81802" r="-171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795130" y="795130"/>
            <a:ext cx="3713607" cy="4114800"/>
          </a:xfrm>
          <a:custGeom>
            <a:rect b="b" l="l" r="r" t="t"/>
            <a:pathLst>
              <a:path extrusionOk="0"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1935248" y="1810527"/>
            <a:ext cx="9814676" cy="465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 beacon of Knowledge.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  <a:endParaRPr/>
          </a:p>
          <a:p>
            <a:pPr indent="0" lvl="0" marL="0" marR="0" rtl="0" algn="l">
              <a:lnSpc>
                <a:spcPct val="1077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35447" y="7763786"/>
            <a:ext cx="6104086" cy="5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YOUR LEGACY LIVES ON!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55" name="Google Shape;355;p20"/>
          <p:cNvSpPr/>
          <p:nvPr/>
        </p:nvSpPr>
        <p:spPr>
          <a:xfrm>
            <a:off x="4754584" y="5143500"/>
            <a:ext cx="8932276" cy="4933721"/>
          </a:xfrm>
          <a:custGeom>
            <a:rect b="b" l="l" r="r" t="t"/>
            <a:pathLst>
              <a:path extrusionOk="0" h="4933721" w="8932276">
                <a:moveTo>
                  <a:pt x="0" y="0"/>
                </a:moveTo>
                <a:lnTo>
                  <a:pt x="8932277" y="0"/>
                </a:lnTo>
                <a:lnTo>
                  <a:pt x="8932277" y="4933721"/>
                </a:lnTo>
                <a:lnTo>
                  <a:pt x="0" y="4933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65" l="0" r="-131470" t="-6964"/>
            </a:stretch>
          </a:blipFill>
          <a:ln>
            <a:noFill/>
          </a:ln>
        </p:spPr>
      </p:sp>
      <p:sp>
        <p:nvSpPr>
          <p:cNvPr id="356" name="Google Shape;356;p20"/>
          <p:cNvSpPr txBox="1"/>
          <p:nvPr/>
        </p:nvSpPr>
        <p:spPr>
          <a:xfrm>
            <a:off x="1649881" y="2166648"/>
            <a:ext cx="12558770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Encoder: Uses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convolutional layers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extract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hierarchical features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the input image, reducing its spatial dimensions.</a:t>
            </a:r>
            <a:endParaRPr/>
          </a:p>
        </p:txBody>
      </p:sp>
      <p:sp>
        <p:nvSpPr>
          <p:cNvPr id="357" name="Google Shape;357;p20"/>
          <p:cNvSpPr txBox="1"/>
          <p:nvPr/>
        </p:nvSpPr>
        <p:spPr>
          <a:xfrm>
            <a:off x="1649881" y="755441"/>
            <a:ext cx="3104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63" name="Google Shape;363;p21"/>
          <p:cNvSpPr/>
          <p:nvPr/>
        </p:nvSpPr>
        <p:spPr>
          <a:xfrm>
            <a:off x="3500406" y="5143500"/>
            <a:ext cx="10785411" cy="4618481"/>
          </a:xfrm>
          <a:custGeom>
            <a:rect b="b" l="l" r="r" t="t"/>
            <a:pathLst>
              <a:path extrusionOk="0" h="4618481" w="10785411">
                <a:moveTo>
                  <a:pt x="0" y="0"/>
                </a:moveTo>
                <a:lnTo>
                  <a:pt x="10785411" y="0"/>
                </a:lnTo>
                <a:lnTo>
                  <a:pt x="10785411" y="4618481"/>
                </a:lnTo>
                <a:lnTo>
                  <a:pt x="0" y="4618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65" l="0" r="-79449" t="-6964"/>
            </a:stretch>
          </a:blipFill>
          <a:ln>
            <a:noFill/>
          </a:ln>
        </p:spPr>
      </p:sp>
      <p:sp>
        <p:nvSpPr>
          <p:cNvPr id="364" name="Google Shape;364;p21"/>
          <p:cNvSpPr txBox="1"/>
          <p:nvPr/>
        </p:nvSpPr>
        <p:spPr>
          <a:xfrm>
            <a:off x="1649881" y="2329491"/>
            <a:ext cx="13315666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Latent Space: Encoded representation with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reduced dimensions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capturing the essential features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input image.</a:t>
            </a:r>
            <a:endParaRPr/>
          </a:p>
        </p:txBody>
      </p:sp>
      <p:sp>
        <p:nvSpPr>
          <p:cNvPr id="365" name="Google Shape;365;p21"/>
          <p:cNvSpPr txBox="1"/>
          <p:nvPr/>
        </p:nvSpPr>
        <p:spPr>
          <a:xfrm>
            <a:off x="1649881" y="717091"/>
            <a:ext cx="3104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1" name="Google Shape;371;p22"/>
          <p:cNvSpPr/>
          <p:nvPr/>
        </p:nvSpPr>
        <p:spPr>
          <a:xfrm>
            <a:off x="1208694" y="6084268"/>
            <a:ext cx="16050606" cy="3830014"/>
          </a:xfrm>
          <a:custGeom>
            <a:rect b="b" l="l" r="r" t="t"/>
            <a:pathLst>
              <a:path extrusionOk="0" h="3830014" w="16050606">
                <a:moveTo>
                  <a:pt x="0" y="0"/>
                </a:moveTo>
                <a:lnTo>
                  <a:pt x="16050606" y="0"/>
                </a:lnTo>
                <a:lnTo>
                  <a:pt x="16050606" y="3830015"/>
                </a:lnTo>
                <a:lnTo>
                  <a:pt x="0" y="38300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65" l="0" r="0" t="-6964"/>
            </a:stretch>
          </a:blipFill>
          <a:ln>
            <a:noFill/>
          </a:ln>
        </p:spPr>
      </p:sp>
      <p:sp>
        <p:nvSpPr>
          <p:cNvPr id="372" name="Google Shape;372;p22"/>
          <p:cNvSpPr txBox="1"/>
          <p:nvPr/>
        </p:nvSpPr>
        <p:spPr>
          <a:xfrm>
            <a:off x="1649881" y="2282334"/>
            <a:ext cx="13387535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Decoder: Uses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transposed convolutional layers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(or upsampling) to reconstruct the input image from the latent representation.</a:t>
            </a:r>
            <a:endParaRPr/>
          </a:p>
        </p:txBody>
      </p:sp>
      <p:sp>
        <p:nvSpPr>
          <p:cNvPr id="373" name="Google Shape;373;p22"/>
          <p:cNvSpPr txBox="1"/>
          <p:nvPr/>
        </p:nvSpPr>
        <p:spPr>
          <a:xfrm>
            <a:off x="1649881" y="755441"/>
            <a:ext cx="3104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/>
          <p:nvPr/>
        </p:nvSpPr>
        <p:spPr>
          <a:xfrm>
            <a:off x="-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9" name="Google Shape;379;p23"/>
          <p:cNvSpPr txBox="1"/>
          <p:nvPr/>
        </p:nvSpPr>
        <p:spPr>
          <a:xfrm>
            <a:off x="1587460" y="739130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 Convolutional Autoencoder (CAE)</a:t>
            </a:r>
            <a:endParaRPr/>
          </a:p>
        </p:txBody>
      </p:sp>
      <p:grpSp>
        <p:nvGrpSpPr>
          <p:cNvPr id="380" name="Google Shape;380;p23"/>
          <p:cNvGrpSpPr/>
          <p:nvPr/>
        </p:nvGrpSpPr>
        <p:grpSpPr>
          <a:xfrm>
            <a:off x="2072309" y="3169975"/>
            <a:ext cx="6023527" cy="3701111"/>
            <a:chOff x="0" y="-152400"/>
            <a:chExt cx="8031370" cy="4934815"/>
          </a:xfrm>
        </p:grpSpPr>
        <p:sp>
          <p:nvSpPr>
            <p:cNvPr id="381" name="Google Shape;381;p23"/>
            <p:cNvSpPr txBox="1"/>
            <p:nvPr/>
          </p:nvSpPr>
          <p:spPr>
            <a:xfrm>
              <a:off x="0" y="-152400"/>
              <a:ext cx="2788444" cy="912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9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Purpose:</a:t>
              </a:r>
              <a:endParaRPr/>
            </a:p>
          </p:txBody>
        </p:sp>
        <p:sp>
          <p:nvSpPr>
            <p:cNvPr id="382" name="Google Shape;382;p23"/>
            <p:cNvSpPr txBox="1"/>
            <p:nvPr/>
          </p:nvSpPr>
          <p:spPr>
            <a:xfrm>
              <a:off x="0" y="1357860"/>
              <a:ext cx="8031370" cy="3424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perform tasks such as image compression, denoising, and feature extraction for images</a:t>
              </a:r>
              <a:endParaRPr/>
            </a:p>
          </p:txBody>
        </p:sp>
      </p:grpSp>
      <p:grpSp>
        <p:nvGrpSpPr>
          <p:cNvPr id="383" name="Google Shape;383;p23"/>
          <p:cNvGrpSpPr/>
          <p:nvPr/>
        </p:nvGrpSpPr>
        <p:grpSpPr>
          <a:xfrm>
            <a:off x="9124950" y="3169975"/>
            <a:ext cx="8681001" cy="7117025"/>
            <a:chOff x="25400" y="-152400"/>
            <a:chExt cx="11574669" cy="9489366"/>
          </a:xfrm>
        </p:grpSpPr>
        <p:sp>
          <p:nvSpPr>
            <p:cNvPr id="384" name="Google Shape;384;p23"/>
            <p:cNvSpPr txBox="1"/>
            <p:nvPr/>
          </p:nvSpPr>
          <p:spPr>
            <a:xfrm>
              <a:off x="1687443" y="-152400"/>
              <a:ext cx="4039989" cy="912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9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Advantages: </a:t>
              </a:r>
              <a:endParaRPr/>
            </a:p>
          </p:txBody>
        </p:sp>
        <p:sp>
          <p:nvSpPr>
            <p:cNvPr id="385" name="Google Shape;385;p23"/>
            <p:cNvSpPr txBox="1"/>
            <p:nvPr/>
          </p:nvSpPr>
          <p:spPr>
            <a:xfrm>
              <a:off x="1687443" y="1357860"/>
              <a:ext cx="9912626" cy="4275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Exploits spatial hierarchies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images, reduces the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number of parameters,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improves generalization.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6" name="Google Shape;386;p23"/>
            <p:cNvCxnSpPr/>
            <p:nvPr/>
          </p:nvCxnSpPr>
          <p:spPr>
            <a:xfrm>
              <a:off x="25400" y="380153"/>
              <a:ext cx="0" cy="8956813"/>
            </a:xfrm>
            <a:prstGeom prst="straightConnector1">
              <a:avLst/>
            </a:prstGeom>
            <a:noFill/>
            <a:ln cap="flat" cmpd="sng" w="508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92" name="Google Shape;392;p24"/>
          <p:cNvSpPr/>
          <p:nvPr/>
        </p:nvSpPr>
        <p:spPr>
          <a:xfrm>
            <a:off x="2666591" y="4799038"/>
            <a:ext cx="14230201" cy="5206579"/>
          </a:xfrm>
          <a:custGeom>
            <a:rect b="b" l="l" r="r" t="t"/>
            <a:pathLst>
              <a:path extrusionOk="0" h="5206579" w="14230201">
                <a:moveTo>
                  <a:pt x="0" y="0"/>
                </a:moveTo>
                <a:lnTo>
                  <a:pt x="14230201" y="0"/>
                </a:lnTo>
                <a:lnTo>
                  <a:pt x="14230201" y="5206579"/>
                </a:lnTo>
                <a:lnTo>
                  <a:pt x="0" y="5206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24"/>
          <p:cNvSpPr txBox="1"/>
          <p:nvPr/>
        </p:nvSpPr>
        <p:spPr>
          <a:xfrm>
            <a:off x="1649896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1649896" y="2175985"/>
            <a:ext cx="14598828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network is trained to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minimize the reconstruction error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often using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Mean Squared Error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(MSE) as the loss function.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00" name="Google Shape;400;p25"/>
          <p:cNvSpPr txBox="1"/>
          <p:nvPr/>
        </p:nvSpPr>
        <p:spPr>
          <a:xfrm>
            <a:off x="1649896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/>
          </a:p>
        </p:txBody>
      </p:sp>
      <p:grpSp>
        <p:nvGrpSpPr>
          <p:cNvPr id="401" name="Google Shape;401;p25"/>
          <p:cNvGrpSpPr/>
          <p:nvPr/>
        </p:nvGrpSpPr>
        <p:grpSpPr>
          <a:xfrm>
            <a:off x="1649896" y="2081787"/>
            <a:ext cx="16087270" cy="7833465"/>
            <a:chOff x="0" y="-142875"/>
            <a:chExt cx="21449694" cy="10444620"/>
          </a:xfrm>
        </p:grpSpPr>
        <p:sp>
          <p:nvSpPr>
            <p:cNvPr id="402" name="Google Shape;402;p25"/>
            <p:cNvSpPr/>
            <p:nvPr/>
          </p:nvSpPr>
          <p:spPr>
            <a:xfrm>
              <a:off x="688291" y="1276778"/>
              <a:ext cx="6376498" cy="2944645"/>
            </a:xfrm>
            <a:custGeom>
              <a:rect b="b" l="l" r="r" t="t"/>
              <a:pathLst>
                <a:path extrusionOk="0" h="2944645" w="6376498">
                  <a:moveTo>
                    <a:pt x="0" y="0"/>
                  </a:moveTo>
                  <a:lnTo>
                    <a:pt x="6376498" y="0"/>
                  </a:lnTo>
                  <a:lnTo>
                    <a:pt x="6376498" y="2944645"/>
                  </a:lnTo>
                  <a:lnTo>
                    <a:pt x="0" y="29446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191" l="0" r="0" t="-3190"/>
              </a:stretch>
            </a:blipFill>
            <a:ln>
              <a:noFill/>
            </a:ln>
          </p:spPr>
        </p:sp>
        <p:sp>
          <p:nvSpPr>
            <p:cNvPr id="403" name="Google Shape;403;p25"/>
            <p:cNvSpPr/>
            <p:nvPr/>
          </p:nvSpPr>
          <p:spPr>
            <a:xfrm>
              <a:off x="12030245" y="1276778"/>
              <a:ext cx="6808025" cy="2944645"/>
            </a:xfrm>
            <a:custGeom>
              <a:rect b="b" l="l" r="r" t="t"/>
              <a:pathLst>
                <a:path extrusionOk="0" h="2944645" w="6808025">
                  <a:moveTo>
                    <a:pt x="0" y="0"/>
                  </a:moveTo>
                  <a:lnTo>
                    <a:pt x="6808025" y="0"/>
                  </a:lnTo>
                  <a:lnTo>
                    <a:pt x="6808025" y="2944645"/>
                  </a:lnTo>
                  <a:lnTo>
                    <a:pt x="0" y="29446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-30077"/>
              </a:stretch>
            </a:blipFill>
            <a:ln>
              <a:noFill/>
            </a:ln>
          </p:spPr>
        </p:sp>
        <p:sp>
          <p:nvSpPr>
            <p:cNvPr id="404" name="Google Shape;404;p25"/>
            <p:cNvSpPr/>
            <p:nvPr/>
          </p:nvSpPr>
          <p:spPr>
            <a:xfrm>
              <a:off x="1166924" y="6838148"/>
              <a:ext cx="4730574" cy="3206564"/>
            </a:xfrm>
            <a:custGeom>
              <a:rect b="b" l="l" r="r" t="t"/>
              <a:pathLst>
                <a:path extrusionOk="0" h="3206564" w="4730574">
                  <a:moveTo>
                    <a:pt x="0" y="0"/>
                  </a:moveTo>
                  <a:lnTo>
                    <a:pt x="4730574" y="0"/>
                  </a:lnTo>
                  <a:lnTo>
                    <a:pt x="4730574" y="3206564"/>
                  </a:lnTo>
                  <a:lnTo>
                    <a:pt x="0" y="32065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6713" l="-94321" r="0" t="-44970"/>
              </a:stretch>
            </a:blipFill>
            <a:ln>
              <a:noFill/>
            </a:ln>
          </p:spPr>
        </p:sp>
        <p:sp>
          <p:nvSpPr>
            <p:cNvPr id="405" name="Google Shape;405;p25"/>
            <p:cNvSpPr/>
            <p:nvPr/>
          </p:nvSpPr>
          <p:spPr>
            <a:xfrm>
              <a:off x="11615558" y="6838148"/>
              <a:ext cx="9035357" cy="3206564"/>
            </a:xfrm>
            <a:custGeom>
              <a:rect b="b" l="l" r="r" t="t"/>
              <a:pathLst>
                <a:path extrusionOk="0" h="3206564" w="9035357">
                  <a:moveTo>
                    <a:pt x="0" y="0"/>
                  </a:moveTo>
                  <a:lnTo>
                    <a:pt x="9035357" y="0"/>
                  </a:lnTo>
                  <a:lnTo>
                    <a:pt x="9035357" y="3206564"/>
                  </a:lnTo>
                  <a:lnTo>
                    <a:pt x="0" y="32065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345" l="-13914" r="-13592" t="-129129"/>
              </a:stretch>
            </a:blipFill>
            <a:ln>
              <a:noFill/>
            </a:ln>
          </p:spPr>
        </p:sp>
        <p:sp>
          <p:nvSpPr>
            <p:cNvPr id="406" name="Google Shape;406;p25"/>
            <p:cNvSpPr txBox="1"/>
            <p:nvPr/>
          </p:nvSpPr>
          <p:spPr>
            <a:xfrm>
              <a:off x="11114618" y="5549736"/>
              <a:ext cx="10037236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Pre-processing for other vision tasks.</a:t>
              </a:r>
              <a:endParaRPr/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1275283" y="-142875"/>
              <a:ext cx="5001410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denoising</a:t>
              </a:r>
              <a:endParaRPr/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12789808" y="-142875"/>
              <a:ext cx="5763410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Compression</a:t>
              </a:r>
              <a:endParaRPr/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894283" y="5549736"/>
              <a:ext cx="5763410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Anomaly Detection</a:t>
              </a:r>
              <a:endParaRPr/>
            </a:p>
          </p:txBody>
        </p:sp>
        <p:cxnSp>
          <p:nvCxnSpPr>
            <p:cNvPr id="410" name="Google Shape;410;p25"/>
            <p:cNvCxnSpPr/>
            <p:nvPr/>
          </p:nvCxnSpPr>
          <p:spPr>
            <a:xfrm>
              <a:off x="0" y="5263355"/>
              <a:ext cx="21449694" cy="0"/>
            </a:xfrm>
            <a:prstGeom prst="straightConnector1">
              <a:avLst/>
            </a:prstGeom>
            <a:noFill/>
            <a:ln cap="flat" cmpd="sng" w="381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25"/>
            <p:cNvCxnSpPr/>
            <p:nvPr/>
          </p:nvCxnSpPr>
          <p:spPr>
            <a:xfrm>
              <a:off x="9541996" y="728980"/>
              <a:ext cx="0" cy="9572765"/>
            </a:xfrm>
            <a:prstGeom prst="straightConnector1">
              <a:avLst/>
            </a:prstGeom>
            <a:noFill/>
            <a:ln cap="flat" cmpd="sng" w="381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17" name="Google Shape;417;p26"/>
          <p:cNvSpPr/>
          <p:nvPr/>
        </p:nvSpPr>
        <p:spPr>
          <a:xfrm>
            <a:off x="6602067" y="5177356"/>
            <a:ext cx="11347288" cy="5109644"/>
          </a:xfrm>
          <a:custGeom>
            <a:rect b="b" l="l" r="r" t="t"/>
            <a:pathLst>
              <a:path extrusionOk="0" h="5109644" w="11347288">
                <a:moveTo>
                  <a:pt x="0" y="0"/>
                </a:moveTo>
                <a:lnTo>
                  <a:pt x="11347289" y="0"/>
                </a:lnTo>
                <a:lnTo>
                  <a:pt x="11347289" y="5109644"/>
                </a:lnTo>
                <a:lnTo>
                  <a:pt x="0" y="51096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377" r="0" t="0"/>
            </a:stretch>
          </a:blipFill>
          <a:ln>
            <a:noFill/>
          </a:ln>
        </p:spPr>
      </p:sp>
      <p:sp>
        <p:nvSpPr>
          <p:cNvPr id="418" name="Google Shape;418;p26"/>
          <p:cNvSpPr txBox="1"/>
          <p:nvPr/>
        </p:nvSpPr>
        <p:spPr>
          <a:xfrm>
            <a:off x="1649896" y="73539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 Convolutional Autoencoder (CAE)</a:t>
            </a:r>
            <a:endParaRPr/>
          </a:p>
        </p:txBody>
      </p:sp>
      <p:grpSp>
        <p:nvGrpSpPr>
          <p:cNvPr id="419" name="Google Shape;419;p26"/>
          <p:cNvGrpSpPr/>
          <p:nvPr/>
        </p:nvGrpSpPr>
        <p:grpSpPr>
          <a:xfrm>
            <a:off x="1649896" y="2186529"/>
            <a:ext cx="9904343" cy="2758188"/>
            <a:chOff x="0" y="-152400"/>
            <a:chExt cx="13205791" cy="3677584"/>
          </a:xfrm>
        </p:grpSpPr>
        <p:sp>
          <p:nvSpPr>
            <p:cNvPr id="420" name="Google Shape;420;p26"/>
            <p:cNvSpPr txBox="1"/>
            <p:nvPr/>
          </p:nvSpPr>
          <p:spPr>
            <a:xfrm>
              <a:off x="0" y="-152400"/>
              <a:ext cx="2573536" cy="912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Pooling:</a:t>
              </a:r>
              <a:endParaRPr/>
            </a:p>
          </p:txBody>
        </p:sp>
        <p:sp>
          <p:nvSpPr>
            <p:cNvPr id="421" name="Google Shape;421;p26"/>
            <p:cNvSpPr txBox="1"/>
            <p:nvPr/>
          </p:nvSpPr>
          <p:spPr>
            <a:xfrm>
              <a:off x="0" y="951529"/>
              <a:ext cx="13205791" cy="2573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Max-pooling or average-pooling layers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are often used in the encoder to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reduce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spatial dimensions.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27" name="Google Shape;427;p27"/>
          <p:cNvSpPr/>
          <p:nvPr/>
        </p:nvSpPr>
        <p:spPr>
          <a:xfrm>
            <a:off x="11159266" y="3394216"/>
            <a:ext cx="6716950" cy="6216099"/>
          </a:xfrm>
          <a:custGeom>
            <a:rect b="b" l="l" r="r" t="t"/>
            <a:pathLst>
              <a:path extrusionOk="0" h="6216099" w="6716950">
                <a:moveTo>
                  <a:pt x="0" y="0"/>
                </a:moveTo>
                <a:lnTo>
                  <a:pt x="6716949" y="0"/>
                </a:lnTo>
                <a:lnTo>
                  <a:pt x="6716949" y="6216099"/>
                </a:lnTo>
                <a:lnTo>
                  <a:pt x="0" y="62160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056" l="0" r="0" t="0"/>
            </a:stretch>
          </a:blipFill>
          <a:ln>
            <a:noFill/>
          </a:ln>
        </p:spPr>
      </p:sp>
      <p:sp>
        <p:nvSpPr>
          <p:cNvPr id="428" name="Google Shape;428;p27"/>
          <p:cNvSpPr txBox="1"/>
          <p:nvPr/>
        </p:nvSpPr>
        <p:spPr>
          <a:xfrm>
            <a:off x="1649896" y="73539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 Convolutional Autoencoder (CAE)</a:t>
            </a:r>
            <a:endParaRPr/>
          </a:p>
        </p:txBody>
      </p:sp>
      <p:sp>
        <p:nvSpPr>
          <p:cNvPr id="429" name="Google Shape;429;p27"/>
          <p:cNvSpPr txBox="1"/>
          <p:nvPr/>
        </p:nvSpPr>
        <p:spPr>
          <a:xfrm>
            <a:off x="1649896" y="2073886"/>
            <a:ext cx="2922240" cy="7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Upsampling:</a:t>
            </a:r>
            <a:endParaRPr/>
          </a:p>
        </p:txBody>
      </p:sp>
      <p:sp>
        <p:nvSpPr>
          <p:cNvPr id="430" name="Google Shape;430;p27"/>
          <p:cNvSpPr txBox="1"/>
          <p:nvPr/>
        </p:nvSpPr>
        <p:spPr>
          <a:xfrm>
            <a:off x="1649896" y="2829670"/>
            <a:ext cx="9376886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Transposed convolutions or other upsampling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techniques are used in the decoder to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restore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original dimensions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36" name="Google Shape;436;p28"/>
          <p:cNvSpPr txBox="1"/>
          <p:nvPr/>
        </p:nvSpPr>
        <p:spPr>
          <a:xfrm>
            <a:off x="1652442" y="795408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 Convolutional Autoencoder (CAE)</a:t>
            </a:r>
            <a:endParaRPr/>
          </a:p>
        </p:txBody>
      </p:sp>
      <p:grpSp>
        <p:nvGrpSpPr>
          <p:cNvPr id="437" name="Google Shape;437;p28"/>
          <p:cNvGrpSpPr/>
          <p:nvPr/>
        </p:nvGrpSpPr>
        <p:grpSpPr>
          <a:xfrm>
            <a:off x="1434484" y="2474085"/>
            <a:ext cx="7266567" cy="6469940"/>
            <a:chOff x="0" y="0"/>
            <a:chExt cx="9688756" cy="8626587"/>
          </a:xfrm>
        </p:grpSpPr>
        <p:sp>
          <p:nvSpPr>
            <p:cNvPr id="438" name="Google Shape;438;p28"/>
            <p:cNvSpPr/>
            <p:nvPr/>
          </p:nvSpPr>
          <p:spPr>
            <a:xfrm>
              <a:off x="0" y="0"/>
              <a:ext cx="9688756" cy="8626587"/>
            </a:xfrm>
            <a:custGeom>
              <a:rect b="b" l="l" r="r" t="t"/>
              <a:pathLst>
                <a:path extrusionOk="0" h="8626587" w="9688756">
                  <a:moveTo>
                    <a:pt x="0" y="0"/>
                  </a:moveTo>
                  <a:lnTo>
                    <a:pt x="9688756" y="0"/>
                  </a:lnTo>
                  <a:lnTo>
                    <a:pt x="9688756" y="8626587"/>
                  </a:lnTo>
                  <a:lnTo>
                    <a:pt x="0" y="86265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9" name="Google Shape;439;p28"/>
            <p:cNvSpPr txBox="1"/>
            <p:nvPr/>
          </p:nvSpPr>
          <p:spPr>
            <a:xfrm>
              <a:off x="2060136" y="456777"/>
              <a:ext cx="4433094" cy="912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9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Regularization</a:t>
              </a:r>
              <a:endParaRPr/>
            </a:p>
          </p:txBody>
        </p:sp>
        <p:sp>
          <p:nvSpPr>
            <p:cNvPr id="440" name="Google Shape;440;p28"/>
            <p:cNvSpPr txBox="1"/>
            <p:nvPr/>
          </p:nvSpPr>
          <p:spPr>
            <a:xfrm>
              <a:off x="745855" y="1775504"/>
              <a:ext cx="8197046" cy="3424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Techniques like dropout and weight decay can be used to prevent overfitting.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Google Shape;441;p28"/>
          <p:cNvGrpSpPr/>
          <p:nvPr/>
        </p:nvGrpSpPr>
        <p:grpSpPr>
          <a:xfrm>
            <a:off x="9667654" y="2474085"/>
            <a:ext cx="7266567" cy="6469940"/>
            <a:chOff x="0" y="0"/>
            <a:chExt cx="9688756" cy="8626587"/>
          </a:xfrm>
        </p:grpSpPr>
        <p:sp>
          <p:nvSpPr>
            <p:cNvPr id="442" name="Google Shape;442;p28"/>
            <p:cNvSpPr/>
            <p:nvPr/>
          </p:nvSpPr>
          <p:spPr>
            <a:xfrm>
              <a:off x="0" y="0"/>
              <a:ext cx="9688756" cy="8626587"/>
            </a:xfrm>
            <a:custGeom>
              <a:rect b="b" l="l" r="r" t="t"/>
              <a:pathLst>
                <a:path extrusionOk="0" h="8626587" w="9688756">
                  <a:moveTo>
                    <a:pt x="0" y="0"/>
                  </a:moveTo>
                  <a:lnTo>
                    <a:pt x="9688756" y="0"/>
                  </a:lnTo>
                  <a:lnTo>
                    <a:pt x="9688756" y="8626587"/>
                  </a:lnTo>
                  <a:lnTo>
                    <a:pt x="0" y="86265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3" name="Google Shape;443;p28"/>
            <p:cNvSpPr txBox="1"/>
            <p:nvPr/>
          </p:nvSpPr>
          <p:spPr>
            <a:xfrm>
              <a:off x="1265861" y="1519920"/>
              <a:ext cx="8060100" cy="48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Include the number of convolutional layers, filter sizes, stride lengths, learning rate, and number of filters per layer.</a:t>
              </a:r>
              <a:endParaRPr/>
            </a:p>
          </p:txBody>
        </p:sp>
        <p:sp>
          <p:nvSpPr>
            <p:cNvPr id="444" name="Google Shape;444;p28"/>
            <p:cNvSpPr txBox="1"/>
            <p:nvPr/>
          </p:nvSpPr>
          <p:spPr>
            <a:xfrm>
              <a:off x="2138536" y="466302"/>
              <a:ext cx="5014119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Hyperparameters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50" name="Google Shape;450;p29"/>
          <p:cNvSpPr txBox="1"/>
          <p:nvPr/>
        </p:nvSpPr>
        <p:spPr>
          <a:xfrm>
            <a:off x="1649896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/>
          </a:p>
        </p:txBody>
      </p:sp>
      <p:grpSp>
        <p:nvGrpSpPr>
          <p:cNvPr id="451" name="Google Shape;451;p29"/>
          <p:cNvGrpSpPr/>
          <p:nvPr/>
        </p:nvGrpSpPr>
        <p:grpSpPr>
          <a:xfrm>
            <a:off x="1649896" y="2153996"/>
            <a:ext cx="14700776" cy="8133005"/>
            <a:chOff x="0" y="-142875"/>
            <a:chExt cx="19601035" cy="10844006"/>
          </a:xfrm>
        </p:grpSpPr>
        <p:sp>
          <p:nvSpPr>
            <p:cNvPr id="452" name="Google Shape;452;p29"/>
            <p:cNvSpPr/>
            <p:nvPr/>
          </p:nvSpPr>
          <p:spPr>
            <a:xfrm>
              <a:off x="2670313" y="2985865"/>
              <a:ext cx="16930722" cy="7715266"/>
            </a:xfrm>
            <a:custGeom>
              <a:rect b="b" l="l" r="r" t="t"/>
              <a:pathLst>
                <a:path extrusionOk="0" h="7715266" w="16930722">
                  <a:moveTo>
                    <a:pt x="0" y="0"/>
                  </a:moveTo>
                  <a:lnTo>
                    <a:pt x="16930722" y="0"/>
                  </a:lnTo>
                  <a:lnTo>
                    <a:pt x="16930722" y="7715265"/>
                  </a:lnTo>
                  <a:lnTo>
                    <a:pt x="0" y="77152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53" name="Google Shape;453;p29"/>
            <p:cNvSpPr txBox="1"/>
            <p:nvPr/>
          </p:nvSpPr>
          <p:spPr>
            <a:xfrm>
              <a:off x="0" y="-142875"/>
              <a:ext cx="17355669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Effectiveness depends on the architecture, type of convolutional layers, and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 tuning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of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hyperparameters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591280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5531394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9467337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>
            <a:off x="1591280" y="6237149"/>
            <a:ext cx="3297287" cy="1083718"/>
            <a:chOff x="0" y="-66675"/>
            <a:chExt cx="1190248" cy="391199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5531394" y="6237149"/>
            <a:ext cx="3297287" cy="1083718"/>
            <a:chOff x="0" y="-66675"/>
            <a:chExt cx="1190248" cy="391199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467337" y="6237149"/>
            <a:ext cx="3297287" cy="1083718"/>
            <a:chOff x="0" y="-66675"/>
            <a:chExt cx="1190248" cy="391199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3" name="Google Shape;133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3"/>
          <p:cNvPicPr preferRelativeResize="0"/>
          <p:nvPr/>
        </p:nvPicPr>
        <p:blipFill rotWithShape="1">
          <a:blip r:embed="rId6">
            <a:alphaModFix/>
          </a:blip>
          <a:srcRect b="0" l="2976" r="2975" t="0"/>
          <a:stretch/>
        </p:blipFill>
        <p:spPr>
          <a:xfrm>
            <a:off x="13399433" y="3610258"/>
            <a:ext cx="3297287" cy="3491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"/>
          <p:cNvGrpSpPr/>
          <p:nvPr/>
        </p:nvGrpSpPr>
        <p:grpSpPr>
          <a:xfrm>
            <a:off x="13399433" y="6237149"/>
            <a:ext cx="3297287" cy="1083718"/>
            <a:chOff x="0" y="-66675"/>
            <a:chExt cx="1190248" cy="391199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7" name="Google Shape;13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9" name="Google Shape;139;p3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40" name="Google Shape;140;p3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3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44" name="Google Shape;144;p3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45" name="Google Shape;145;p3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3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7" name="Google Shape;147;p3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9" name="Google Shape;149;p3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 rot="-14511">
            <a:off x="6828194" y="735179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650331" y="661452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5592827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9524465" y="663103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3517099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59" name="Google Shape;459;p30"/>
          <p:cNvSpPr/>
          <p:nvPr/>
        </p:nvSpPr>
        <p:spPr>
          <a:xfrm>
            <a:off x="3182158" y="5538609"/>
            <a:ext cx="12712376" cy="4748391"/>
          </a:xfrm>
          <a:custGeom>
            <a:rect b="b" l="l" r="r" t="t"/>
            <a:pathLst>
              <a:path extrusionOk="0" h="4748391" w="12712376">
                <a:moveTo>
                  <a:pt x="0" y="0"/>
                </a:moveTo>
                <a:lnTo>
                  <a:pt x="12712375" y="0"/>
                </a:lnTo>
                <a:lnTo>
                  <a:pt x="12712375" y="4748391"/>
                </a:lnTo>
                <a:lnTo>
                  <a:pt x="0" y="4748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635" l="0" r="0" t="-7636"/>
            </a:stretch>
          </a:blipFill>
          <a:ln>
            <a:noFill/>
          </a:ln>
        </p:spPr>
      </p:sp>
      <p:sp>
        <p:nvSpPr>
          <p:cNvPr id="460" name="Google Shape;460;p30"/>
          <p:cNvSpPr txBox="1"/>
          <p:nvPr/>
        </p:nvSpPr>
        <p:spPr>
          <a:xfrm>
            <a:off x="1659421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Variational Autoencoder (VAE)</a:t>
            </a:r>
            <a:endParaRPr/>
          </a:p>
        </p:txBody>
      </p:sp>
      <p:sp>
        <p:nvSpPr>
          <p:cNvPr id="461" name="Google Shape;461;p30"/>
          <p:cNvSpPr txBox="1"/>
          <p:nvPr/>
        </p:nvSpPr>
        <p:spPr>
          <a:xfrm>
            <a:off x="1659421" y="2302259"/>
            <a:ext cx="14393724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major issue with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regular Auto encoders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that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latent space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the inputs are converted to are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discrete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(not continuous) and does not allow for an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easy interpolation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67" name="Google Shape;467;p31"/>
          <p:cNvSpPr txBox="1"/>
          <p:nvPr/>
        </p:nvSpPr>
        <p:spPr>
          <a:xfrm>
            <a:off x="1649896" y="77374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Generative Part of Autoencoder</a:t>
            </a:r>
            <a:endParaRPr/>
          </a:p>
        </p:txBody>
      </p:sp>
      <p:sp>
        <p:nvSpPr>
          <p:cNvPr id="468" name="Google Shape;468;p31"/>
          <p:cNvSpPr txBox="1"/>
          <p:nvPr/>
        </p:nvSpPr>
        <p:spPr>
          <a:xfrm>
            <a:off x="1649896" y="1942548"/>
            <a:ext cx="13016752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generative part of the autoencoder works by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randomly picking samples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the latent space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1"/>
          <p:cNvSpPr/>
          <p:nvPr/>
        </p:nvSpPr>
        <p:spPr>
          <a:xfrm>
            <a:off x="3125193" y="4970338"/>
            <a:ext cx="12037613" cy="5123353"/>
          </a:xfrm>
          <a:custGeom>
            <a:rect b="b" l="l" r="r" t="t"/>
            <a:pathLst>
              <a:path extrusionOk="0" h="5123353" w="12037613">
                <a:moveTo>
                  <a:pt x="0" y="0"/>
                </a:moveTo>
                <a:lnTo>
                  <a:pt x="12037614" y="0"/>
                </a:lnTo>
                <a:lnTo>
                  <a:pt x="12037614" y="5123354"/>
                </a:lnTo>
                <a:lnTo>
                  <a:pt x="0" y="5123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75" name="Google Shape;475;p32"/>
          <p:cNvSpPr/>
          <p:nvPr/>
        </p:nvSpPr>
        <p:spPr>
          <a:xfrm>
            <a:off x="3125193" y="4948804"/>
            <a:ext cx="12037613" cy="5123353"/>
          </a:xfrm>
          <a:custGeom>
            <a:rect b="b" l="l" r="r" t="t"/>
            <a:pathLst>
              <a:path extrusionOk="0" h="5123353" w="12037613">
                <a:moveTo>
                  <a:pt x="0" y="0"/>
                </a:moveTo>
                <a:lnTo>
                  <a:pt x="12037614" y="0"/>
                </a:lnTo>
                <a:lnTo>
                  <a:pt x="12037614" y="5123353"/>
                </a:lnTo>
                <a:lnTo>
                  <a:pt x="0" y="5123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32"/>
          <p:cNvSpPr txBox="1"/>
          <p:nvPr/>
        </p:nvSpPr>
        <p:spPr>
          <a:xfrm>
            <a:off x="2221396" y="2203140"/>
            <a:ext cx="13432735" cy="25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Variational Autoencoders are here to solve this issue.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have a continuous latent space by default, making them super powerful in generating new images.</a:t>
            </a:r>
            <a:endParaRPr/>
          </a:p>
        </p:txBody>
      </p:sp>
      <p:sp>
        <p:nvSpPr>
          <p:cNvPr id="477" name="Google Shape;477;p32"/>
          <p:cNvSpPr txBox="1"/>
          <p:nvPr/>
        </p:nvSpPr>
        <p:spPr>
          <a:xfrm>
            <a:off x="1669071" y="73539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Solving the Issue with VAEs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83" name="Google Shape;483;p33"/>
          <p:cNvSpPr txBox="1"/>
          <p:nvPr/>
        </p:nvSpPr>
        <p:spPr>
          <a:xfrm>
            <a:off x="1649896" y="69704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Encoder in VAE</a:t>
            </a:r>
            <a:endParaRPr/>
          </a:p>
        </p:txBody>
      </p:sp>
      <p:grpSp>
        <p:nvGrpSpPr>
          <p:cNvPr id="484" name="Google Shape;484;p33"/>
          <p:cNvGrpSpPr/>
          <p:nvPr/>
        </p:nvGrpSpPr>
        <p:grpSpPr>
          <a:xfrm>
            <a:off x="1242384" y="2679183"/>
            <a:ext cx="9765202" cy="3649227"/>
            <a:chOff x="0" y="-142875"/>
            <a:chExt cx="13020270" cy="4865637"/>
          </a:xfrm>
        </p:grpSpPr>
        <p:sp>
          <p:nvSpPr>
            <p:cNvPr id="485" name="Google Shape;485;p33"/>
            <p:cNvSpPr txBox="1"/>
            <p:nvPr/>
          </p:nvSpPr>
          <p:spPr>
            <a:xfrm>
              <a:off x="543348" y="-142875"/>
              <a:ext cx="12476922" cy="2573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VAEs, the encoder does not generate a vector of size n but generates two vectors instead:</a:t>
              </a:r>
              <a:endParaRPr/>
            </a:p>
          </p:txBody>
        </p:sp>
        <p:sp>
          <p:nvSpPr>
            <p:cNvPr id="486" name="Google Shape;486;p33"/>
            <p:cNvSpPr txBox="1"/>
            <p:nvPr/>
          </p:nvSpPr>
          <p:spPr>
            <a:xfrm>
              <a:off x="0" y="3000007"/>
              <a:ext cx="7428905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15DB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Vector mean 𝝁</a:t>
              </a:r>
              <a:endParaRPr/>
            </a:p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15DB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Standard deviations 𝝈</a:t>
              </a:r>
              <a:endParaRPr/>
            </a:p>
          </p:txBody>
        </p:sp>
      </p:grpSp>
      <p:sp>
        <p:nvSpPr>
          <p:cNvPr id="487" name="Google Shape;487;p33"/>
          <p:cNvSpPr/>
          <p:nvPr/>
        </p:nvSpPr>
        <p:spPr>
          <a:xfrm>
            <a:off x="10838947" y="2010049"/>
            <a:ext cx="7030223" cy="8121673"/>
          </a:xfrm>
          <a:custGeom>
            <a:rect b="b" l="l" r="r" t="t"/>
            <a:pathLst>
              <a:path extrusionOk="0" h="8121673" w="7030223">
                <a:moveTo>
                  <a:pt x="0" y="0"/>
                </a:moveTo>
                <a:lnTo>
                  <a:pt x="7030223" y="0"/>
                </a:lnTo>
                <a:lnTo>
                  <a:pt x="7030223" y="8121674"/>
                </a:lnTo>
                <a:lnTo>
                  <a:pt x="0" y="812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93" name="Google Shape;493;p34"/>
          <p:cNvSpPr txBox="1"/>
          <p:nvPr/>
        </p:nvSpPr>
        <p:spPr>
          <a:xfrm>
            <a:off x="1649896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Practical Application of VAE</a:t>
            </a:r>
            <a:endParaRPr/>
          </a:p>
        </p:txBody>
      </p:sp>
      <p:sp>
        <p:nvSpPr>
          <p:cNvPr id="494" name="Google Shape;494;p34"/>
          <p:cNvSpPr txBox="1"/>
          <p:nvPr/>
        </p:nvSpPr>
        <p:spPr>
          <a:xfrm>
            <a:off x="1369282" y="2320207"/>
            <a:ext cx="14130338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If you want to apply variational autoencoders to add glasses to a face:</a:t>
            </a:r>
            <a:endParaRPr/>
          </a:p>
        </p:txBody>
      </p:sp>
      <p:sp>
        <p:nvSpPr>
          <p:cNvPr id="495" name="Google Shape;495;p34"/>
          <p:cNvSpPr txBox="1"/>
          <p:nvPr/>
        </p:nvSpPr>
        <p:spPr>
          <a:xfrm>
            <a:off x="1649896" y="3495592"/>
            <a:ext cx="13016752" cy="4537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7371" lvl="1" marL="854742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8"/>
              <a:buFont typeface="Arial"/>
              <a:buChar char="•"/>
            </a:pPr>
            <a:r>
              <a:rPr b="0" i="0" lang="en-US" sz="39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 a face with glasses.</a:t>
            </a:r>
            <a:endParaRPr/>
          </a:p>
          <a:p>
            <a:pPr indent="-427371" lvl="1" marL="854742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8"/>
              <a:buFont typeface="Arial"/>
              <a:buChar char="•"/>
            </a:pPr>
            <a:r>
              <a:rPr b="0" i="0" lang="en-US" sz="39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 a face without glasses. </a:t>
            </a:r>
            <a:endParaRPr/>
          </a:p>
          <a:p>
            <a:pPr indent="-427371" lvl="1" marL="854742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8"/>
              <a:buFont typeface="Arial"/>
              <a:buChar char="•"/>
            </a:pPr>
            <a:r>
              <a:rPr b="0" i="0" lang="en-US" sz="39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Subtract the two encoded versions to obtain an encoded version of the glasses alone.</a:t>
            </a:r>
            <a:endParaRPr/>
          </a:p>
          <a:p>
            <a:pPr indent="-427371" lvl="1" marL="854742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8"/>
              <a:buFont typeface="Arial"/>
              <a:buChar char="•"/>
            </a:pPr>
            <a:r>
              <a:rPr b="0" i="0" lang="en-US" sz="39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this encoded glasses to any face later on.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501" name="Google Shape;501;p35"/>
          <p:cNvSpPr txBox="1"/>
          <p:nvPr/>
        </p:nvSpPr>
        <p:spPr>
          <a:xfrm>
            <a:off x="1725308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/>
          </a:p>
        </p:txBody>
      </p:sp>
      <p:sp>
        <p:nvSpPr>
          <p:cNvPr id="502" name="Google Shape;502;p35"/>
          <p:cNvSpPr txBox="1"/>
          <p:nvPr/>
        </p:nvSpPr>
        <p:spPr>
          <a:xfrm>
            <a:off x="1899333" y="2490442"/>
            <a:ext cx="11052423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VAEs have a wide range of applications, including:</a:t>
            </a:r>
            <a:endParaRPr/>
          </a:p>
        </p:txBody>
      </p:sp>
      <p:sp>
        <p:nvSpPr>
          <p:cNvPr id="503" name="Google Shape;503;p35"/>
          <p:cNvSpPr/>
          <p:nvPr/>
        </p:nvSpPr>
        <p:spPr>
          <a:xfrm>
            <a:off x="1242058" y="1935820"/>
            <a:ext cx="14644960" cy="7322480"/>
          </a:xfrm>
          <a:custGeom>
            <a:rect b="b" l="l" r="r" t="t"/>
            <a:pathLst>
              <a:path extrusionOk="0" h="7322480" w="14644960">
                <a:moveTo>
                  <a:pt x="0" y="0"/>
                </a:moveTo>
                <a:lnTo>
                  <a:pt x="14644960" y="0"/>
                </a:lnTo>
                <a:lnTo>
                  <a:pt x="14644960" y="7322480"/>
                </a:lnTo>
                <a:lnTo>
                  <a:pt x="0" y="7322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04" name="Google Shape;504;p35"/>
          <p:cNvGrpSpPr/>
          <p:nvPr/>
        </p:nvGrpSpPr>
        <p:grpSpPr>
          <a:xfrm>
            <a:off x="1899333" y="3636528"/>
            <a:ext cx="12668727" cy="4234718"/>
            <a:chOff x="0" y="-142875"/>
            <a:chExt cx="16891636" cy="5646291"/>
          </a:xfrm>
        </p:grpSpPr>
        <p:sp>
          <p:nvSpPr>
            <p:cNvPr id="505" name="Google Shape;505;p35"/>
            <p:cNvSpPr txBox="1"/>
            <p:nvPr/>
          </p:nvSpPr>
          <p:spPr>
            <a:xfrm>
              <a:off x="0" y="-142875"/>
              <a:ext cx="15399862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Generation: Creating new data samples similar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to the training data.</a:t>
              </a:r>
              <a:endParaRPr/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0" y="1819781"/>
              <a:ext cx="16891636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 Learning: Learning compact, meaningful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representations of data.</a:t>
              </a:r>
              <a:endParaRPr/>
            </a:p>
          </p:txBody>
        </p:sp>
        <p:sp>
          <p:nvSpPr>
            <p:cNvPr id="507" name="Google Shape;507;p35"/>
            <p:cNvSpPr txBox="1"/>
            <p:nvPr/>
          </p:nvSpPr>
          <p:spPr>
            <a:xfrm>
              <a:off x="49688" y="3780661"/>
              <a:ext cx="15300485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Anomaly Detection: Identifying unusual data points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by their reconstruction error.</a:t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513" name="Google Shape;513;p36"/>
          <p:cNvSpPr/>
          <p:nvPr/>
        </p:nvSpPr>
        <p:spPr>
          <a:xfrm>
            <a:off x="2782601" y="5143500"/>
            <a:ext cx="12722797" cy="5200559"/>
          </a:xfrm>
          <a:custGeom>
            <a:rect b="b" l="l" r="r" t="t"/>
            <a:pathLst>
              <a:path extrusionOk="0" h="5200559" w="12722797">
                <a:moveTo>
                  <a:pt x="0" y="0"/>
                </a:moveTo>
                <a:lnTo>
                  <a:pt x="12722798" y="0"/>
                </a:lnTo>
                <a:lnTo>
                  <a:pt x="12722798" y="5200559"/>
                </a:lnTo>
                <a:lnTo>
                  <a:pt x="0" y="52005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4" name="Google Shape;514;p36"/>
          <p:cNvSpPr txBox="1"/>
          <p:nvPr/>
        </p:nvSpPr>
        <p:spPr>
          <a:xfrm>
            <a:off x="1649896" y="73539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Key Advantages</a:t>
            </a:r>
            <a:endParaRPr/>
          </a:p>
        </p:txBody>
      </p:sp>
      <p:sp>
        <p:nvSpPr>
          <p:cNvPr id="515" name="Google Shape;515;p36"/>
          <p:cNvSpPr txBox="1"/>
          <p:nvPr/>
        </p:nvSpPr>
        <p:spPr>
          <a:xfrm>
            <a:off x="1028700" y="2208475"/>
            <a:ext cx="7973342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 Latent Space: The latent space learned by VAEs is continuous and allows for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smooth interpolation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data points.</a:t>
            </a:r>
            <a:endParaRPr/>
          </a:p>
        </p:txBody>
      </p:sp>
      <p:sp>
        <p:nvSpPr>
          <p:cNvPr id="516" name="Google Shape;516;p36"/>
          <p:cNvSpPr txBox="1"/>
          <p:nvPr/>
        </p:nvSpPr>
        <p:spPr>
          <a:xfrm>
            <a:off x="9678823" y="2208475"/>
            <a:ext cx="7845295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Probabilistic Framework: Provides a principled way to handle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uncertainty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learned representations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522" name="Google Shape;522;p37"/>
          <p:cNvSpPr/>
          <p:nvPr/>
        </p:nvSpPr>
        <p:spPr>
          <a:xfrm>
            <a:off x="1888105" y="1028700"/>
            <a:ext cx="16399895" cy="9009439"/>
          </a:xfrm>
          <a:custGeom>
            <a:rect b="b" l="l" r="r" t="t"/>
            <a:pathLst>
              <a:path extrusionOk="0" h="9009439" w="16399895">
                <a:moveTo>
                  <a:pt x="0" y="0"/>
                </a:moveTo>
                <a:lnTo>
                  <a:pt x="16399895" y="0"/>
                </a:lnTo>
                <a:lnTo>
                  <a:pt x="16399895" y="9009439"/>
                </a:lnTo>
                <a:lnTo>
                  <a:pt x="0" y="9009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9446" l="-15604" r="-11004" t="0"/>
            </a:stretch>
          </a:blipFill>
          <a:ln>
            <a:noFill/>
          </a:ln>
        </p:spPr>
      </p:sp>
      <p:sp>
        <p:nvSpPr>
          <p:cNvPr id="523" name="Google Shape;523;p37"/>
          <p:cNvSpPr/>
          <p:nvPr/>
        </p:nvSpPr>
        <p:spPr>
          <a:xfrm>
            <a:off x="0" y="1028700"/>
            <a:ext cx="10100505" cy="9009439"/>
          </a:xfrm>
          <a:custGeom>
            <a:rect b="b" l="l" r="r" t="t"/>
            <a:pathLst>
              <a:path extrusionOk="0" h="9009439" w="10100505">
                <a:moveTo>
                  <a:pt x="0" y="0"/>
                </a:moveTo>
                <a:lnTo>
                  <a:pt x="10100505" y="0"/>
                </a:lnTo>
                <a:lnTo>
                  <a:pt x="10100505" y="9009439"/>
                </a:lnTo>
                <a:lnTo>
                  <a:pt x="0" y="9009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9446" l="-30399" r="-75171" t="0"/>
            </a:stretch>
          </a:blipFill>
          <a:ln>
            <a:noFill/>
          </a:ln>
        </p:spPr>
      </p:sp>
      <p:sp>
        <p:nvSpPr>
          <p:cNvPr id="524" name="Google Shape;524;p37"/>
          <p:cNvSpPr txBox="1"/>
          <p:nvPr/>
        </p:nvSpPr>
        <p:spPr>
          <a:xfrm>
            <a:off x="834599" y="2696349"/>
            <a:ext cx="12609635" cy="6196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42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24" lvl="1" marL="7772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Autoencoder is an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learning method if we considered the latent code as the “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8624" lvl="1" marL="7772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Autoencoder is also 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self-supervised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(self-taught) learning method which is a type of supervised learning where the training labels are determined by the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input data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7"/>
          <p:cNvSpPr txBox="1"/>
          <p:nvPr/>
        </p:nvSpPr>
        <p:spPr>
          <a:xfrm>
            <a:off x="1649896" y="79289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9" r="-799" t="0"/>
            </a:stretch>
          </a:blipFill>
          <a:ln>
            <a:noFill/>
          </a:ln>
        </p:spPr>
      </p:sp>
      <p:sp>
        <p:nvSpPr>
          <p:cNvPr id="531" name="Google Shape;531;p38"/>
          <p:cNvSpPr txBox="1"/>
          <p:nvPr/>
        </p:nvSpPr>
        <p:spPr>
          <a:xfrm>
            <a:off x="1629328" y="2658192"/>
            <a:ext cx="12265800" cy="7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</a:rPr>
              <a:t>Previous Lec: </a:t>
            </a:r>
            <a:r>
              <a:rPr b="1" lang="en-US" sz="4999"/>
              <a:t>29</a:t>
            </a:r>
            <a:endParaRPr b="1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Next Lec:31</a:t>
            </a:r>
            <a:endParaRPr b="1" sz="4900"/>
          </a:p>
          <a:p>
            <a:pPr indent="0" lvl="0" marL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99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/>
              <a:t>Quiz</a:t>
            </a:r>
            <a:endParaRPr b="1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99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39"/>
          <p:cNvGrpSpPr/>
          <p:nvPr/>
        </p:nvGrpSpPr>
        <p:grpSpPr>
          <a:xfrm rot="5400000">
            <a:off x="13985656" y="2847900"/>
            <a:ext cx="4424641" cy="4591200"/>
            <a:chOff x="0" y="-38100"/>
            <a:chExt cx="820031" cy="850900"/>
          </a:xfrm>
        </p:grpSpPr>
        <p:sp>
          <p:nvSpPr>
            <p:cNvPr id="537" name="Google Shape;537;p39"/>
            <p:cNvSpPr/>
            <p:nvPr/>
          </p:nvSpPr>
          <p:spPr>
            <a:xfrm>
              <a:off x="0" y="0"/>
              <a:ext cx="820031" cy="812800"/>
            </a:xfrm>
            <a:custGeom>
              <a:rect b="b" l="l" r="r" t="t"/>
              <a:pathLst>
                <a:path extrusionOk="0" h="812800" w="820031">
                  <a:moveTo>
                    <a:pt x="273491" y="793731"/>
                  </a:moveTo>
                  <a:cubicBezTo>
                    <a:pt x="315532" y="805245"/>
                    <a:pt x="363327" y="812800"/>
                    <a:pt x="410236" y="812800"/>
                  </a:cubicBezTo>
                  <a:cubicBezTo>
                    <a:pt x="457147" y="812800"/>
                    <a:pt x="502286" y="806323"/>
                    <a:pt x="543884" y="794809"/>
                  </a:cubicBezTo>
                  <a:cubicBezTo>
                    <a:pt x="544770" y="794450"/>
                    <a:pt x="545655" y="794450"/>
                    <a:pt x="546540" y="794090"/>
                  </a:cubicBezTo>
                  <a:cubicBezTo>
                    <a:pt x="702757" y="748035"/>
                    <a:pt x="817819" y="626421"/>
                    <a:pt x="820031" y="484298"/>
                  </a:cubicBezTo>
                  <a:lnTo>
                    <a:pt x="820031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2213" y="627140"/>
                    <a:pt x="115504" y="748755"/>
                    <a:pt x="273491" y="793731"/>
                  </a:cubicBezTo>
                  <a:close/>
                </a:path>
              </a:pathLst>
            </a:custGeom>
            <a:solidFill>
              <a:srgbClr val="AF3CFF">
                <a:alpha val="5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 txBox="1"/>
            <p:nvPr/>
          </p:nvSpPr>
          <p:spPr>
            <a:xfrm>
              <a:off x="0" y="-38100"/>
              <a:ext cx="820031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39"/>
          <p:cNvSpPr/>
          <p:nvPr/>
        </p:nvSpPr>
        <p:spPr>
          <a:xfrm>
            <a:off x="10906523" y="5787959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3116" l="0" r="0" t="-73116"/>
            </a:stretch>
          </a:blipFill>
          <a:ln>
            <a:noFill/>
          </a:ln>
        </p:spPr>
      </p:sp>
      <p:sp>
        <p:nvSpPr>
          <p:cNvPr id="540" name="Google Shape;540;p39"/>
          <p:cNvSpPr/>
          <p:nvPr/>
        </p:nvSpPr>
        <p:spPr>
          <a:xfrm>
            <a:off x="10906523" y="5787959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4">
              <a:alphaModFix amt="35000"/>
            </a:blip>
            <a:stretch>
              <a:fillRect b="0" l="-4297" r="-4295" t="0"/>
            </a:stretch>
          </a:blipFill>
          <a:ln>
            <a:noFill/>
          </a:ln>
        </p:spPr>
      </p:sp>
      <p:sp>
        <p:nvSpPr>
          <p:cNvPr id="541" name="Google Shape;541;p39"/>
          <p:cNvSpPr/>
          <p:nvPr/>
        </p:nvSpPr>
        <p:spPr>
          <a:xfrm>
            <a:off x="10906523" y="0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3116" l="0" r="0" t="-73116"/>
            </a:stretch>
          </a:blipFill>
          <a:ln>
            <a:noFill/>
          </a:ln>
        </p:spPr>
      </p:sp>
      <p:grpSp>
        <p:nvGrpSpPr>
          <p:cNvPr id="542" name="Google Shape;542;p39"/>
          <p:cNvGrpSpPr/>
          <p:nvPr/>
        </p:nvGrpSpPr>
        <p:grpSpPr>
          <a:xfrm>
            <a:off x="11556993" y="-213769"/>
            <a:ext cx="6080536" cy="4712810"/>
            <a:chOff x="0" y="-28575"/>
            <a:chExt cx="812800" cy="629973"/>
          </a:xfrm>
        </p:grpSpPr>
        <p:sp>
          <p:nvSpPr>
            <p:cNvPr id="543" name="Google Shape;543;p39"/>
            <p:cNvSpPr/>
            <p:nvPr/>
          </p:nvSpPr>
          <p:spPr>
            <a:xfrm>
              <a:off x="0" y="0"/>
              <a:ext cx="812800" cy="601398"/>
            </a:xfrm>
            <a:custGeom>
              <a:rect b="b" l="l" r="r" t="t"/>
              <a:pathLst>
                <a:path extrusionOk="0"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  <a:ln>
              <a:noFill/>
            </a:ln>
          </p:spPr>
        </p:sp>
        <p:sp>
          <p:nvSpPr>
            <p:cNvPr id="544" name="Google Shape;544;p39"/>
            <p:cNvSpPr txBox="1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39"/>
          <p:cNvGrpSpPr/>
          <p:nvPr/>
        </p:nvGrpSpPr>
        <p:grpSpPr>
          <a:xfrm rot="-5400000">
            <a:off x="2838692" y="287554"/>
            <a:ext cx="6331819" cy="11106985"/>
            <a:chOff x="0" y="-38100"/>
            <a:chExt cx="635000" cy="1113888"/>
          </a:xfrm>
        </p:grpSpPr>
        <p:sp>
          <p:nvSpPr>
            <p:cNvPr id="546" name="Google Shape;546;p39"/>
            <p:cNvSpPr/>
            <p:nvPr/>
          </p:nvSpPr>
          <p:spPr>
            <a:xfrm>
              <a:off x="0" y="0"/>
              <a:ext cx="635000" cy="1075788"/>
            </a:xfrm>
            <a:custGeom>
              <a:rect b="b" l="l" r="r" t="t"/>
              <a:pathLst>
                <a:path extrusionOk="0" h="1075788" w="635000">
                  <a:moveTo>
                    <a:pt x="635000" y="0"/>
                  </a:moveTo>
                  <a:lnTo>
                    <a:pt x="635000" y="961488"/>
                  </a:lnTo>
                  <a:lnTo>
                    <a:pt x="317500" y="1075788"/>
                  </a:lnTo>
                  <a:lnTo>
                    <a:pt x="0" y="961488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EBF5FE"/>
            </a:solid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47" name="Google Shape;547;p39"/>
            <p:cNvSpPr txBox="1"/>
            <p:nvPr/>
          </p:nvSpPr>
          <p:spPr>
            <a:xfrm>
              <a:off x="0" y="-38100"/>
              <a:ext cx="635000" cy="999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39"/>
          <p:cNvGrpSpPr/>
          <p:nvPr/>
        </p:nvGrpSpPr>
        <p:grpSpPr>
          <a:xfrm>
            <a:off x="11919683" y="5574190"/>
            <a:ext cx="6080536" cy="4712810"/>
            <a:chOff x="0" y="-28575"/>
            <a:chExt cx="812800" cy="629973"/>
          </a:xfrm>
        </p:grpSpPr>
        <p:sp>
          <p:nvSpPr>
            <p:cNvPr id="549" name="Google Shape;549;p39"/>
            <p:cNvSpPr/>
            <p:nvPr/>
          </p:nvSpPr>
          <p:spPr>
            <a:xfrm>
              <a:off x="0" y="0"/>
              <a:ext cx="812800" cy="601398"/>
            </a:xfrm>
            <a:custGeom>
              <a:rect b="b" l="l" r="r" t="t"/>
              <a:pathLst>
                <a:path extrusionOk="0"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  <a:ln>
              <a:noFill/>
            </a:ln>
          </p:spPr>
        </p:sp>
        <p:sp>
          <p:nvSpPr>
            <p:cNvPr id="550" name="Google Shape;550;p39"/>
            <p:cNvSpPr txBox="1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39"/>
          <p:cNvSpPr txBox="1"/>
          <p:nvPr/>
        </p:nvSpPr>
        <p:spPr>
          <a:xfrm>
            <a:off x="2204150" y="355052"/>
            <a:ext cx="6944612" cy="1664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2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Work</a:t>
            </a:r>
            <a:endParaRPr/>
          </a:p>
        </p:txBody>
      </p:sp>
      <p:sp>
        <p:nvSpPr>
          <p:cNvPr id="552" name="Google Shape;552;p39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9"/>
          <p:cNvSpPr txBox="1"/>
          <p:nvPr/>
        </p:nvSpPr>
        <p:spPr>
          <a:xfrm>
            <a:off x="1028700" y="2733043"/>
            <a:ext cx="9647020" cy="6273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4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which scenario does a Variational Autoencoder perform better than a Vanilla Autoencoder?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60" name="Google Shape;160;p4"/>
          <p:cNvGrpSpPr/>
          <p:nvPr/>
        </p:nvGrpSpPr>
        <p:grpSpPr>
          <a:xfrm>
            <a:off x="877422" y="473214"/>
            <a:ext cx="8999146" cy="1175045"/>
            <a:chOff x="0" y="-192881"/>
            <a:chExt cx="11998861" cy="1566726"/>
          </a:xfrm>
        </p:grpSpPr>
        <p:grpSp>
          <p:nvGrpSpPr>
            <p:cNvPr id="161" name="Google Shape;161;p4"/>
            <p:cNvGrpSpPr/>
            <p:nvPr/>
          </p:nvGrpSpPr>
          <p:grpSpPr>
            <a:xfrm>
              <a:off x="0" y="-192881"/>
              <a:ext cx="11998861" cy="1566726"/>
              <a:chOff x="0" y="-38100"/>
              <a:chExt cx="2370145" cy="309477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 txBox="1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" name="Google Shape;164;p4"/>
            <p:cNvSpPr txBox="1"/>
            <p:nvPr/>
          </p:nvSpPr>
          <p:spPr>
            <a:xfrm>
              <a:off x="757120" y="-18985"/>
              <a:ext cx="10264985" cy="12117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sp>
        <p:nvSpPr>
          <p:cNvPr id="165" name="Google Shape;165;p4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6" name="Google Shape;166;p4"/>
          <p:cNvGrpSpPr/>
          <p:nvPr/>
        </p:nvGrpSpPr>
        <p:grpSpPr>
          <a:xfrm>
            <a:off x="-155836" y="3704257"/>
            <a:ext cx="10032403" cy="1155703"/>
            <a:chOff x="0" y="0"/>
            <a:chExt cx="13376537" cy="1540938"/>
          </a:xfrm>
        </p:grpSpPr>
        <p:sp>
          <p:nvSpPr>
            <p:cNvPr id="167" name="Google Shape;167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68" name="Google Shape;168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71" name="Google Shape;171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Autoencoders</a:t>
              </a: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>
            <a:off x="-155836" y="4859960"/>
            <a:ext cx="10032403" cy="1155703"/>
            <a:chOff x="0" y="0"/>
            <a:chExt cx="13376537" cy="1540938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4" name="Google Shape;174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5" name="Google Shape;175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77" name="Google Shape;177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Encoder</a:t>
              </a:r>
              <a:endParaRPr/>
            </a:p>
          </p:txBody>
        </p:sp>
      </p:grpSp>
      <p:grpSp>
        <p:nvGrpSpPr>
          <p:cNvPr id="178" name="Google Shape;178;p4"/>
          <p:cNvGrpSpPr/>
          <p:nvPr/>
        </p:nvGrpSpPr>
        <p:grpSpPr>
          <a:xfrm>
            <a:off x="877422" y="7320588"/>
            <a:ext cx="8642112" cy="1316028"/>
            <a:chOff x="0" y="0"/>
            <a:chExt cx="11522816" cy="1754704"/>
          </a:xfrm>
        </p:grpSpPr>
        <p:sp>
          <p:nvSpPr>
            <p:cNvPr id="179" name="Google Shape;179;p4"/>
            <p:cNvSpPr/>
            <p:nvPr/>
          </p:nvSpPr>
          <p:spPr>
            <a:xfrm>
              <a:off x="0" y="0"/>
              <a:ext cx="11522816" cy="1754704"/>
            </a:xfrm>
            <a:custGeom>
              <a:rect b="b" l="l" r="r" t="t"/>
              <a:pathLst>
                <a:path extrusionOk="0" h="1754704" w="11522816">
                  <a:moveTo>
                    <a:pt x="0" y="0"/>
                  </a:moveTo>
                  <a:lnTo>
                    <a:pt x="11522816" y="0"/>
                  </a:lnTo>
                  <a:lnTo>
                    <a:pt x="11522816" y="1754704"/>
                  </a:lnTo>
                  <a:lnTo>
                    <a:pt x="0" y="17547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0314" r="-14516" t="-1443"/>
              </a:stretch>
            </a:blipFill>
            <a:ln>
              <a:noFill/>
            </a:ln>
          </p:spPr>
        </p:sp>
        <p:grpSp>
          <p:nvGrpSpPr>
            <p:cNvPr id="180" name="Google Shape;180;p4"/>
            <p:cNvGrpSpPr/>
            <p:nvPr/>
          </p:nvGrpSpPr>
          <p:grpSpPr>
            <a:xfrm>
              <a:off x="492858" y="0"/>
              <a:ext cx="1285567" cy="1214181"/>
              <a:chOff x="0" y="0"/>
              <a:chExt cx="927061" cy="875583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927061" cy="875583"/>
              </a:xfrm>
              <a:custGeom>
                <a:rect b="b" l="l" r="r" t="t"/>
                <a:pathLst>
                  <a:path extrusionOk="0" h="875583" w="927061">
                    <a:moveTo>
                      <a:pt x="463531" y="0"/>
                    </a:moveTo>
                    <a:cubicBezTo>
                      <a:pt x="207530" y="0"/>
                      <a:pt x="0" y="196006"/>
                      <a:pt x="0" y="437791"/>
                    </a:cubicBezTo>
                    <a:cubicBezTo>
                      <a:pt x="0" y="679577"/>
                      <a:pt x="207530" y="875583"/>
                      <a:pt x="463531" y="875583"/>
                    </a:cubicBezTo>
                    <a:cubicBezTo>
                      <a:pt x="719532" y="875583"/>
                      <a:pt x="927061" y="679577"/>
                      <a:pt x="927061" y="437791"/>
                    </a:cubicBezTo>
                    <a:cubicBezTo>
                      <a:pt x="927061" y="196006"/>
                      <a:pt x="719532" y="0"/>
                      <a:pt x="463531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86912" y="24936"/>
                <a:ext cx="75323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/>
              </a:p>
            </p:txBody>
          </p:sp>
        </p:grpSp>
        <p:sp>
          <p:nvSpPr>
            <p:cNvPr id="183" name="Google Shape;183;p4"/>
            <p:cNvSpPr txBox="1"/>
            <p:nvPr/>
          </p:nvSpPr>
          <p:spPr>
            <a:xfrm>
              <a:off x="2000361" y="63587"/>
              <a:ext cx="9317152" cy="934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Anatomy of an Autoencoder</a:t>
              </a:r>
              <a:endParaRPr/>
            </a:p>
          </p:txBody>
        </p:sp>
      </p:grpSp>
      <p:grpSp>
        <p:nvGrpSpPr>
          <p:cNvPr id="184" name="Google Shape;184;p4"/>
          <p:cNvGrpSpPr/>
          <p:nvPr/>
        </p:nvGrpSpPr>
        <p:grpSpPr>
          <a:xfrm>
            <a:off x="-155836" y="2548554"/>
            <a:ext cx="10032403" cy="1155703"/>
            <a:chOff x="0" y="0"/>
            <a:chExt cx="13376537" cy="1540938"/>
          </a:xfrm>
        </p:grpSpPr>
        <p:sp>
          <p:nvSpPr>
            <p:cNvPr id="185" name="Google Shape;185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86" name="Google Shape;186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87" name="Google Shape;187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89" name="Google Shape;189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Applications of CNN </a:t>
              </a:r>
              <a:endParaRPr/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-155836" y="6099799"/>
            <a:ext cx="10032403" cy="1155703"/>
            <a:chOff x="0" y="0"/>
            <a:chExt cx="13376537" cy="1540938"/>
          </a:xfrm>
        </p:grpSpPr>
        <p:sp>
          <p:nvSpPr>
            <p:cNvPr id="191" name="Google Shape;191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92" name="Google Shape;192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93" name="Google Shape;193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/>
              </a:p>
            </p:txBody>
          </p:sp>
        </p:grpSp>
        <p:sp>
          <p:nvSpPr>
            <p:cNvPr id="195" name="Google Shape;195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Decoder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201" name="Google Shape;201;p5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202" name="Google Shape;202;p5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5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5"/>
          <p:cNvSpPr/>
          <p:nvPr/>
        </p:nvSpPr>
        <p:spPr>
          <a:xfrm rot="5506803">
            <a:off x="-255860" y="887140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5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207" name="Google Shape;207;p5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208" name="Google Shape;208;p5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9" name="Google Shape;209;p5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5"/>
          <p:cNvSpPr txBox="1"/>
          <p:nvPr/>
        </p:nvSpPr>
        <p:spPr>
          <a:xfrm>
            <a:off x="159026" y="3652088"/>
            <a:ext cx="9763005" cy="3604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36068" lvl="2" marL="1908205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Vanilla Autoencoder</a:t>
            </a:r>
            <a:endParaRPr/>
          </a:p>
          <a:p>
            <a:pPr indent="-636068" lvl="2" marL="1908205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Denoising Autoencoder</a:t>
            </a:r>
            <a:endParaRPr/>
          </a:p>
          <a:p>
            <a:pPr indent="-636068" lvl="2" marL="1908205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Autoencoder</a:t>
            </a:r>
            <a:endParaRPr/>
          </a:p>
          <a:p>
            <a:pPr indent="-636068" lvl="2" marL="1908205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Variational Autoencoder (VAE)</a:t>
            </a:r>
            <a:endParaRPr/>
          </a:p>
        </p:txBody>
      </p:sp>
      <p:sp>
        <p:nvSpPr>
          <p:cNvPr id="211" name="Google Shape;211;p5"/>
          <p:cNvSpPr txBox="1"/>
          <p:nvPr/>
        </p:nvSpPr>
        <p:spPr>
          <a:xfrm>
            <a:off x="1224410" y="593747"/>
            <a:ext cx="3058744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212" name="Google Shape;212;p5"/>
          <p:cNvSpPr txBox="1"/>
          <p:nvPr/>
        </p:nvSpPr>
        <p:spPr>
          <a:xfrm>
            <a:off x="1631845" y="2629785"/>
            <a:ext cx="14588063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of Autoencoders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18" name="Google Shape;218;p6"/>
          <p:cNvSpPr/>
          <p:nvPr/>
        </p:nvSpPr>
        <p:spPr>
          <a:xfrm>
            <a:off x="2959909" y="4780528"/>
            <a:ext cx="11762709" cy="5506472"/>
          </a:xfrm>
          <a:custGeom>
            <a:rect b="b" l="l" r="r" t="t"/>
            <a:pathLst>
              <a:path extrusionOk="0" h="5506472" w="11762709">
                <a:moveTo>
                  <a:pt x="0" y="0"/>
                </a:moveTo>
                <a:lnTo>
                  <a:pt x="11762710" y="0"/>
                </a:lnTo>
                <a:lnTo>
                  <a:pt x="11762710" y="5506472"/>
                </a:lnTo>
                <a:lnTo>
                  <a:pt x="0" y="5506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6"/>
          <p:cNvSpPr txBox="1"/>
          <p:nvPr/>
        </p:nvSpPr>
        <p:spPr>
          <a:xfrm>
            <a:off x="1649896" y="2170250"/>
            <a:ext cx="13907230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Vanilla Autoencoder is a type of </a:t>
            </a:r>
            <a:r>
              <a:rPr b="0" i="0" lang="en-US" sz="35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artificial neural network</a:t>
            </a:r>
            <a:r>
              <a:rPr b="0" i="0" lang="en-US" sz="3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learn </a:t>
            </a:r>
            <a:r>
              <a:rPr b="0" i="0" lang="en-US" sz="35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efficient codings</a:t>
            </a:r>
            <a:r>
              <a:rPr b="0" i="0" lang="en-US" sz="3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input data in an unsupervised manner.</a:t>
            </a:r>
            <a:endParaRPr/>
          </a:p>
        </p:txBody>
      </p:sp>
      <p:sp>
        <p:nvSpPr>
          <p:cNvPr id="220" name="Google Shape;220;p6"/>
          <p:cNvSpPr txBox="1"/>
          <p:nvPr/>
        </p:nvSpPr>
        <p:spPr>
          <a:xfrm>
            <a:off x="1649896" y="773717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Vanilla Autoencoder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26" name="Google Shape;226;p7"/>
          <p:cNvSpPr/>
          <p:nvPr/>
        </p:nvSpPr>
        <p:spPr>
          <a:xfrm>
            <a:off x="1649896" y="4192787"/>
            <a:ext cx="14989789" cy="5634655"/>
          </a:xfrm>
          <a:custGeom>
            <a:rect b="b" l="l" r="r" t="t"/>
            <a:pathLst>
              <a:path extrusionOk="0" h="5634655" w="14989789">
                <a:moveTo>
                  <a:pt x="0" y="0"/>
                </a:moveTo>
                <a:lnTo>
                  <a:pt x="14989789" y="0"/>
                </a:lnTo>
                <a:lnTo>
                  <a:pt x="14989789" y="5634655"/>
                </a:lnTo>
                <a:lnTo>
                  <a:pt x="0" y="563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1" l="-1160" r="0" t="-152"/>
            </a:stretch>
          </a:blipFill>
          <a:ln>
            <a:noFill/>
          </a:ln>
        </p:spPr>
      </p:sp>
      <p:sp>
        <p:nvSpPr>
          <p:cNvPr id="227" name="Google Shape;227;p7"/>
          <p:cNvSpPr txBox="1"/>
          <p:nvPr/>
        </p:nvSpPr>
        <p:spPr>
          <a:xfrm>
            <a:off x="1028700" y="2220143"/>
            <a:ext cx="17097449" cy="2538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 the difference between the </a:t>
            </a:r>
            <a:r>
              <a:rPr b="0" i="0" lang="en-US" sz="459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b="0" i="0" lang="en-US" sz="4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the</a:t>
            </a:r>
            <a:r>
              <a:rPr b="0" i="0" lang="en-US" sz="459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reconstructed output</a:t>
            </a:r>
            <a:r>
              <a:rPr b="0" i="0" lang="en-US" sz="4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often Mean Squared Error (MSE).</a:t>
            </a:r>
            <a:endParaRPr/>
          </a:p>
          <a:p>
            <a:pPr indent="0" lvl="0" marL="0" marR="0" rtl="0" algn="l">
              <a:lnSpc>
                <a:spcPct val="14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1649896" y="754567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34" name="Google Shape;234;p8"/>
          <p:cNvSpPr txBox="1"/>
          <p:nvPr/>
        </p:nvSpPr>
        <p:spPr>
          <a:xfrm>
            <a:off x="1674986" y="740372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Applications:</a:t>
            </a:r>
            <a:endParaRPr/>
          </a:p>
        </p:txBody>
      </p:sp>
      <p:grpSp>
        <p:nvGrpSpPr>
          <p:cNvPr id="235" name="Google Shape;235;p8"/>
          <p:cNvGrpSpPr/>
          <p:nvPr/>
        </p:nvGrpSpPr>
        <p:grpSpPr>
          <a:xfrm>
            <a:off x="2936150" y="2529070"/>
            <a:ext cx="12551408" cy="6122405"/>
            <a:chOff x="0" y="0"/>
            <a:chExt cx="16735210" cy="8163206"/>
          </a:xfrm>
        </p:grpSpPr>
        <p:pic>
          <p:nvPicPr>
            <p:cNvPr id="236" name="Google Shape;236;p8"/>
            <p:cNvPicPr preferRelativeResize="0"/>
            <p:nvPr/>
          </p:nvPicPr>
          <p:blipFill rotWithShape="1">
            <a:blip r:embed="rId4">
              <a:alphaModFix/>
            </a:blip>
            <a:srcRect b="29207" l="7333" r="7332" t="13900"/>
            <a:stretch/>
          </p:blipFill>
          <p:spPr>
            <a:xfrm>
              <a:off x="804609" y="0"/>
              <a:ext cx="4254689" cy="2369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8"/>
            <p:cNvSpPr/>
            <p:nvPr/>
          </p:nvSpPr>
          <p:spPr>
            <a:xfrm>
              <a:off x="10907500" y="0"/>
              <a:ext cx="4064715" cy="2341060"/>
            </a:xfrm>
            <a:custGeom>
              <a:rect b="b" l="l" r="r" t="t"/>
              <a:pathLst>
                <a:path extrusionOk="0" h="2341060" w="4064715">
                  <a:moveTo>
                    <a:pt x="0" y="0"/>
                  </a:moveTo>
                  <a:lnTo>
                    <a:pt x="4064715" y="0"/>
                  </a:lnTo>
                  <a:lnTo>
                    <a:pt x="4064715" y="2341060"/>
                  </a:lnTo>
                  <a:lnTo>
                    <a:pt x="0" y="23410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43136" l="-7602" r="0" t="-28387"/>
              </a:stretch>
            </a:blipFill>
            <a:ln>
              <a:noFill/>
            </a:ln>
          </p:spPr>
        </p:sp>
        <p:sp>
          <p:nvSpPr>
            <p:cNvPr id="238" name="Google Shape;238;p8"/>
            <p:cNvSpPr/>
            <p:nvPr/>
          </p:nvSpPr>
          <p:spPr>
            <a:xfrm>
              <a:off x="348541" y="4664734"/>
              <a:ext cx="5166825" cy="2993455"/>
            </a:xfrm>
            <a:custGeom>
              <a:rect b="b" l="l" r="r" t="t"/>
              <a:pathLst>
                <a:path extrusionOk="0" h="2993455" w="5166825">
                  <a:moveTo>
                    <a:pt x="0" y="0"/>
                  </a:moveTo>
                  <a:lnTo>
                    <a:pt x="5166825" y="0"/>
                  </a:lnTo>
                  <a:lnTo>
                    <a:pt x="5166825" y="2993455"/>
                  </a:lnTo>
                  <a:lnTo>
                    <a:pt x="0" y="299345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0592" l="-8773" r="-4679" t="-20899"/>
              </a:stretch>
            </a:blipFill>
            <a:ln>
              <a:noFill/>
            </a:ln>
          </p:spPr>
        </p:sp>
        <p:sp>
          <p:nvSpPr>
            <p:cNvPr id="239" name="Google Shape;239;p8"/>
            <p:cNvSpPr/>
            <p:nvPr/>
          </p:nvSpPr>
          <p:spPr>
            <a:xfrm>
              <a:off x="10491230" y="4221054"/>
              <a:ext cx="5104011" cy="3223889"/>
            </a:xfrm>
            <a:custGeom>
              <a:rect b="b" l="l" r="r" t="t"/>
              <a:pathLst>
                <a:path extrusionOk="0" h="3223889" w="5104011">
                  <a:moveTo>
                    <a:pt x="0" y="0"/>
                  </a:moveTo>
                  <a:lnTo>
                    <a:pt x="5104011" y="0"/>
                  </a:lnTo>
                  <a:lnTo>
                    <a:pt x="5104011" y="3223889"/>
                  </a:lnTo>
                  <a:lnTo>
                    <a:pt x="0" y="32238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3293" l="-1102" r="-1102" t="-12292"/>
              </a:stretch>
            </a:blipFill>
            <a:ln>
              <a:noFill/>
            </a:ln>
          </p:spPr>
        </p:sp>
        <p:sp>
          <p:nvSpPr>
            <p:cNvPr id="240" name="Google Shape;240;p8"/>
            <p:cNvSpPr txBox="1"/>
            <p:nvPr/>
          </p:nvSpPr>
          <p:spPr>
            <a:xfrm>
              <a:off x="0" y="2723724"/>
              <a:ext cx="5863907" cy="772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3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7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Compression</a:t>
              </a:r>
              <a:endParaRPr/>
            </a:p>
          </p:txBody>
        </p:sp>
        <p:sp>
          <p:nvSpPr>
            <p:cNvPr id="241" name="Google Shape;241;p8"/>
            <p:cNvSpPr txBox="1"/>
            <p:nvPr/>
          </p:nvSpPr>
          <p:spPr>
            <a:xfrm>
              <a:off x="9144505" y="2646492"/>
              <a:ext cx="7590705" cy="849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Anomaly Detection</a:t>
              </a:r>
              <a:endParaRPr/>
            </a:p>
          </p:txBody>
        </p:sp>
        <p:sp>
          <p:nvSpPr>
            <p:cNvPr id="242" name="Google Shape;242;p8"/>
            <p:cNvSpPr txBox="1"/>
            <p:nvPr/>
          </p:nvSpPr>
          <p:spPr>
            <a:xfrm>
              <a:off x="922590" y="7293634"/>
              <a:ext cx="4136708" cy="869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7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Denoising</a:t>
              </a:r>
              <a:endParaRPr/>
            </a:p>
          </p:txBody>
        </p:sp>
        <p:sp>
          <p:nvSpPr>
            <p:cNvPr id="243" name="Google Shape;243;p8"/>
            <p:cNvSpPr txBox="1"/>
            <p:nvPr/>
          </p:nvSpPr>
          <p:spPr>
            <a:xfrm>
              <a:off x="9697678" y="7293634"/>
              <a:ext cx="6691114" cy="869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7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Dimentionality Reduction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49" name="Google Shape;249;p9"/>
          <p:cNvGrpSpPr/>
          <p:nvPr/>
        </p:nvGrpSpPr>
        <p:grpSpPr>
          <a:xfrm>
            <a:off x="1028700" y="2905069"/>
            <a:ext cx="7391721" cy="3978872"/>
            <a:chOff x="0" y="-192881"/>
            <a:chExt cx="9855628" cy="5305162"/>
          </a:xfrm>
        </p:grpSpPr>
        <p:sp>
          <p:nvSpPr>
            <p:cNvPr id="250" name="Google Shape;250;p9"/>
            <p:cNvSpPr txBox="1"/>
            <p:nvPr/>
          </p:nvSpPr>
          <p:spPr>
            <a:xfrm>
              <a:off x="0" y="2275947"/>
              <a:ext cx="9855628" cy="28363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Simplicity, ability to learn complex patterns, and no need for labeled data.</a:t>
              </a:r>
              <a:endParaRPr/>
            </a:p>
          </p:txBody>
        </p:sp>
        <p:grpSp>
          <p:nvGrpSpPr>
            <p:cNvPr id="251" name="Google Shape;251;p9"/>
            <p:cNvGrpSpPr/>
            <p:nvPr/>
          </p:nvGrpSpPr>
          <p:grpSpPr>
            <a:xfrm>
              <a:off x="2045483" y="-192881"/>
              <a:ext cx="5764663" cy="1669935"/>
              <a:chOff x="0" y="-38100"/>
              <a:chExt cx="1138699" cy="329864"/>
            </a:xfrm>
          </p:grpSpPr>
          <p:sp>
            <p:nvSpPr>
              <p:cNvPr id="252" name="Google Shape;252;p9"/>
              <p:cNvSpPr/>
              <p:nvPr/>
            </p:nvSpPr>
            <p:spPr>
              <a:xfrm>
                <a:off x="0" y="0"/>
                <a:ext cx="1138699" cy="291764"/>
              </a:xfrm>
              <a:custGeom>
                <a:rect b="b" l="l" r="r" t="t"/>
                <a:pathLst>
                  <a:path extrusionOk="0" h="291764" w="1138699">
                    <a:moveTo>
                      <a:pt x="91324" y="0"/>
                    </a:moveTo>
                    <a:lnTo>
                      <a:pt x="1047375" y="0"/>
                    </a:lnTo>
                    <a:cubicBezTo>
                      <a:pt x="1071596" y="0"/>
                      <a:pt x="1094824" y="9622"/>
                      <a:pt x="1111951" y="26748"/>
                    </a:cubicBezTo>
                    <a:cubicBezTo>
                      <a:pt x="1129077" y="43875"/>
                      <a:pt x="1138699" y="67103"/>
                      <a:pt x="1138699" y="91324"/>
                    </a:cubicBezTo>
                    <a:lnTo>
                      <a:pt x="1138699" y="200440"/>
                    </a:lnTo>
                    <a:cubicBezTo>
                      <a:pt x="1138699" y="250877"/>
                      <a:pt x="1097812" y="291764"/>
                      <a:pt x="1047375" y="291764"/>
                    </a:cubicBezTo>
                    <a:lnTo>
                      <a:pt x="91324" y="291764"/>
                    </a:lnTo>
                    <a:cubicBezTo>
                      <a:pt x="40887" y="291764"/>
                      <a:pt x="0" y="250877"/>
                      <a:pt x="0" y="200440"/>
                    </a:cubicBezTo>
                    <a:lnTo>
                      <a:pt x="0" y="91324"/>
                    </a:lnTo>
                    <a:cubicBezTo>
                      <a:pt x="0" y="40887"/>
                      <a:pt x="40887" y="0"/>
                      <a:pt x="91324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9"/>
              <p:cNvSpPr txBox="1"/>
              <p:nvPr/>
            </p:nvSpPr>
            <p:spPr>
              <a:xfrm>
                <a:off x="0" y="-38100"/>
                <a:ext cx="1138699" cy="3298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4" name="Google Shape;254;p9"/>
            <p:cNvSpPr txBox="1"/>
            <p:nvPr/>
          </p:nvSpPr>
          <p:spPr>
            <a:xfrm>
              <a:off x="2768219" y="100352"/>
              <a:ext cx="4319191" cy="10953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rPr>
                <a:t>Advantages</a:t>
              </a:r>
              <a:endParaRPr/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9144000" y="2905069"/>
            <a:ext cx="8115300" cy="7381931"/>
            <a:chOff x="38100" y="-192881"/>
            <a:chExt cx="10820400" cy="9842575"/>
          </a:xfrm>
        </p:grpSpPr>
        <p:cxnSp>
          <p:nvCxnSpPr>
            <p:cNvPr id="256" name="Google Shape;256;p9"/>
            <p:cNvCxnSpPr/>
            <p:nvPr/>
          </p:nvCxnSpPr>
          <p:spPr>
            <a:xfrm>
              <a:off x="38100" y="738527"/>
              <a:ext cx="0" cy="8911167"/>
            </a:xfrm>
            <a:prstGeom prst="straightConnector1">
              <a:avLst/>
            </a:prstGeom>
            <a:noFill/>
            <a:ln cap="flat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7" name="Google Shape;257;p9"/>
            <p:cNvSpPr txBox="1"/>
            <p:nvPr/>
          </p:nvSpPr>
          <p:spPr>
            <a:xfrm>
              <a:off x="1501016" y="2211601"/>
              <a:ext cx="9357484" cy="5655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May not perform well on highly complex data, sensitive to hyperparameter choices, and prone to overfitting without regularization</a:t>
              </a:r>
              <a:endParaRPr/>
            </a:p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9"/>
            <p:cNvGrpSpPr/>
            <p:nvPr/>
          </p:nvGrpSpPr>
          <p:grpSpPr>
            <a:xfrm>
              <a:off x="3297426" y="-192881"/>
              <a:ext cx="5764663" cy="1669935"/>
              <a:chOff x="0" y="-38100"/>
              <a:chExt cx="1138699" cy="329864"/>
            </a:xfrm>
          </p:grpSpPr>
          <p:sp>
            <p:nvSpPr>
              <p:cNvPr id="259" name="Google Shape;259;p9"/>
              <p:cNvSpPr/>
              <p:nvPr/>
            </p:nvSpPr>
            <p:spPr>
              <a:xfrm>
                <a:off x="0" y="0"/>
                <a:ext cx="1138699" cy="291764"/>
              </a:xfrm>
              <a:custGeom>
                <a:rect b="b" l="l" r="r" t="t"/>
                <a:pathLst>
                  <a:path extrusionOk="0" h="291764" w="1138699">
                    <a:moveTo>
                      <a:pt x="91324" y="0"/>
                    </a:moveTo>
                    <a:lnTo>
                      <a:pt x="1047375" y="0"/>
                    </a:lnTo>
                    <a:cubicBezTo>
                      <a:pt x="1071596" y="0"/>
                      <a:pt x="1094824" y="9622"/>
                      <a:pt x="1111951" y="26748"/>
                    </a:cubicBezTo>
                    <a:cubicBezTo>
                      <a:pt x="1129077" y="43875"/>
                      <a:pt x="1138699" y="67103"/>
                      <a:pt x="1138699" y="91324"/>
                    </a:cubicBezTo>
                    <a:lnTo>
                      <a:pt x="1138699" y="200440"/>
                    </a:lnTo>
                    <a:cubicBezTo>
                      <a:pt x="1138699" y="250877"/>
                      <a:pt x="1097812" y="291764"/>
                      <a:pt x="1047375" y="291764"/>
                    </a:cubicBezTo>
                    <a:lnTo>
                      <a:pt x="91324" y="291764"/>
                    </a:lnTo>
                    <a:cubicBezTo>
                      <a:pt x="40887" y="291764"/>
                      <a:pt x="0" y="250877"/>
                      <a:pt x="0" y="200440"/>
                    </a:cubicBezTo>
                    <a:lnTo>
                      <a:pt x="0" y="91324"/>
                    </a:lnTo>
                    <a:cubicBezTo>
                      <a:pt x="0" y="40887"/>
                      <a:pt x="40887" y="0"/>
                      <a:pt x="91324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9"/>
              <p:cNvSpPr txBox="1"/>
              <p:nvPr/>
            </p:nvSpPr>
            <p:spPr>
              <a:xfrm>
                <a:off x="0" y="-38100"/>
                <a:ext cx="1138699" cy="3298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1" name="Google Shape;261;p9"/>
            <p:cNvSpPr txBox="1"/>
            <p:nvPr/>
          </p:nvSpPr>
          <p:spPr>
            <a:xfrm>
              <a:off x="4089204" y="100352"/>
              <a:ext cx="4064595" cy="10953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rPr>
                <a:t>Limitations</a:t>
              </a:r>
              <a:endParaRPr/>
            </a:p>
          </p:txBody>
        </p:sp>
      </p:grpSp>
      <p:sp>
        <p:nvSpPr>
          <p:cNvPr id="262" name="Google Shape;262;p9"/>
          <p:cNvSpPr txBox="1"/>
          <p:nvPr/>
        </p:nvSpPr>
        <p:spPr>
          <a:xfrm>
            <a:off x="1707396" y="735392"/>
            <a:ext cx="11798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Advantages and Limitation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